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handoutMasterIdLst>
    <p:handoutMasterId r:id="rId23"/>
  </p:handoutMasterIdLst>
  <p:sldIdLst>
    <p:sldId id="256" r:id="rId2"/>
    <p:sldId id="257" r:id="rId3"/>
    <p:sldId id="273" r:id="rId4"/>
    <p:sldId id="276" r:id="rId5"/>
    <p:sldId id="289" r:id="rId6"/>
    <p:sldId id="285" r:id="rId7"/>
    <p:sldId id="259" r:id="rId8"/>
    <p:sldId id="258" r:id="rId9"/>
    <p:sldId id="291" r:id="rId10"/>
    <p:sldId id="298" r:id="rId11"/>
    <p:sldId id="301" r:id="rId12"/>
    <p:sldId id="302" r:id="rId13"/>
    <p:sldId id="297" r:id="rId14"/>
    <p:sldId id="296" r:id="rId15"/>
    <p:sldId id="280" r:id="rId16"/>
    <p:sldId id="265" r:id="rId17"/>
    <p:sldId id="264" r:id="rId18"/>
    <p:sldId id="283" r:id="rId19"/>
    <p:sldId id="290" r:id="rId20"/>
    <p:sldId id="292"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CEEF3-AAA2-A1C1-1D0C-021EFAED49D6}" name="Cruz, Ayana, SSA" initials="AC" userId="S::Ayana.Cruz@acgov.org::9178778b-13bc-454d-ae4b-e3e1dd5d3b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cia, Michele SSA" initials="GMS" lastIdx="1" clrIdx="0">
    <p:extLst>
      <p:ext uri="{19B8F6BF-5375-455C-9EA6-DF929625EA0E}">
        <p15:presenceInfo xmlns:p15="http://schemas.microsoft.com/office/powerpoint/2012/main" userId="S::MGGarcia@acgov.org::bff09bc0-6897-4957-97bf-8ec619138e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13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27" autoAdjust="0"/>
    <p:restoredTop sz="77267" autoAdjust="0"/>
  </p:normalViewPr>
  <p:slideViewPr>
    <p:cSldViewPr snapToGrid="0">
      <p:cViewPr varScale="1">
        <p:scale>
          <a:sx n="85" d="100"/>
          <a:sy n="85"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mailto:ACWDB@acgov.org"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ata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mailto:ACWDB@acgov.org" TargetMode="External"/><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BDEF7-41D9-4C90-B7EB-F724DBDFAD2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3BE289-8580-49E7-B814-D5B34B863FFE}">
      <dgm:prSet/>
      <dgm:spPr/>
      <dgm:t>
        <a:bodyPr/>
        <a:lstStyle/>
        <a:p>
          <a:r>
            <a:rPr lang="en-US" dirty="0">
              <a:solidFill>
                <a:schemeClr val="tx1"/>
              </a:solidFill>
              <a:latin typeface="Times New Roman" panose="02020603050405020304" pitchFamily="18" charset="0"/>
              <a:cs typeface="Times New Roman" panose="02020603050405020304" pitchFamily="18" charset="0"/>
            </a:rPr>
            <a:t>Please mute yourself for the duration of the presentation </a:t>
          </a:r>
        </a:p>
      </dgm:t>
    </dgm:pt>
    <dgm:pt modelId="{8DD4E915-C260-450A-A2B5-4E31FDC61A97}" type="parTrans" cxnId="{CCF3959E-9391-4404-A245-406B511A6CE4}">
      <dgm:prSet/>
      <dgm:spPr/>
      <dgm:t>
        <a:bodyPr/>
        <a:lstStyle/>
        <a:p>
          <a:endParaRPr lang="en-US">
            <a:solidFill>
              <a:schemeClr val="tx1"/>
            </a:solidFill>
          </a:endParaRPr>
        </a:p>
      </dgm:t>
    </dgm:pt>
    <dgm:pt modelId="{7EAD2472-1E99-4F8E-BC03-579C6686753F}" type="sibTrans" cxnId="{CCF3959E-9391-4404-A245-406B511A6CE4}">
      <dgm:prSet/>
      <dgm:spPr/>
      <dgm:t>
        <a:bodyPr/>
        <a:lstStyle/>
        <a:p>
          <a:endParaRPr lang="en-US">
            <a:solidFill>
              <a:schemeClr val="tx1"/>
            </a:solidFill>
          </a:endParaRPr>
        </a:p>
      </dgm:t>
    </dgm:pt>
    <dgm:pt modelId="{F9B1A2E3-4880-40ED-B9F5-0E1A2D02DB7E}">
      <dgm:prSet/>
      <dgm:spPr/>
      <dgm:t>
        <a:bodyPr/>
        <a:lstStyle/>
        <a:p>
          <a:r>
            <a:rPr lang="en-US" dirty="0">
              <a:solidFill>
                <a:schemeClr val="tx1"/>
              </a:solidFill>
              <a:latin typeface="Times New Roman" panose="02020603050405020304" pitchFamily="18" charset="0"/>
              <a:cs typeface="Times New Roman" panose="02020603050405020304" pitchFamily="18" charset="0"/>
            </a:rPr>
            <a:t>Enter your name, organization and email address in the “chat” feature. All questions must be submitted through the “chat” feature</a:t>
          </a:r>
        </a:p>
      </dgm:t>
    </dgm:pt>
    <dgm:pt modelId="{2F52D8FF-97B7-4745-83C8-83686F01FF61}" type="parTrans" cxnId="{67EF147C-A789-40BF-93B8-46B2FC50BDF0}">
      <dgm:prSet/>
      <dgm:spPr/>
      <dgm:t>
        <a:bodyPr/>
        <a:lstStyle/>
        <a:p>
          <a:endParaRPr lang="en-US">
            <a:solidFill>
              <a:schemeClr val="tx1"/>
            </a:solidFill>
          </a:endParaRPr>
        </a:p>
      </dgm:t>
    </dgm:pt>
    <dgm:pt modelId="{6D39A557-A0F2-4A97-BC47-ADD564A8A742}" type="sibTrans" cxnId="{67EF147C-A789-40BF-93B8-46B2FC50BDF0}">
      <dgm:prSet/>
      <dgm:spPr/>
      <dgm:t>
        <a:bodyPr/>
        <a:lstStyle/>
        <a:p>
          <a:endParaRPr lang="en-US">
            <a:solidFill>
              <a:schemeClr val="tx1"/>
            </a:solidFill>
          </a:endParaRPr>
        </a:p>
      </dgm:t>
    </dgm:pt>
    <dgm:pt modelId="{15A30640-B5D1-469D-BF4C-14FB83C5CA60}">
      <dgm:prSe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Additional questions may be submitted as follows:</a:t>
          </a:r>
        </a:p>
      </dgm:t>
    </dgm:pt>
    <dgm:pt modelId="{76AFFA90-8377-452A-8A3D-15F85A36FD82}" type="parTrans" cxnId="{9933D787-21A1-4873-862D-57BEA4A5513A}">
      <dgm:prSet/>
      <dgm:spPr/>
      <dgm:t>
        <a:bodyPr/>
        <a:lstStyle/>
        <a:p>
          <a:endParaRPr lang="en-US">
            <a:solidFill>
              <a:schemeClr val="tx1"/>
            </a:solidFill>
          </a:endParaRPr>
        </a:p>
      </dgm:t>
    </dgm:pt>
    <dgm:pt modelId="{EEB205F2-9574-4D38-A769-43E678834597}" type="sibTrans" cxnId="{9933D787-21A1-4873-862D-57BEA4A5513A}">
      <dgm:prSet/>
      <dgm:spPr/>
      <dgm:t>
        <a:bodyPr/>
        <a:lstStyle/>
        <a:p>
          <a:endParaRPr lang="en-US">
            <a:solidFill>
              <a:schemeClr val="tx1"/>
            </a:solidFill>
          </a:endParaRPr>
        </a:p>
      </dgm:t>
    </dgm:pt>
    <dgm:pt modelId="{22980930-3C7C-4E95-A513-E9EC3836DB2B}">
      <dgm:prSet custT="1"/>
      <dgm:spPr/>
      <dgm:t>
        <a:bodyPr/>
        <a:lstStyle/>
        <a:p>
          <a:r>
            <a:rPr lang="en-US" sz="1800" dirty="0">
              <a:solidFill>
                <a:schemeClr val="tx1"/>
              </a:solidFill>
              <a:latin typeface="Times New Roman" panose="02020603050405020304" pitchFamily="18" charset="0"/>
              <a:cs typeface="Times New Roman" panose="02020603050405020304" pitchFamily="18" charset="0"/>
            </a:rPr>
            <a:t>To the attention of </a:t>
          </a:r>
          <a:r>
            <a:rPr lang="en-US" sz="18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ACWDB@acgov.org</a:t>
          </a:r>
          <a:r>
            <a:rPr lang="en-US" sz="1800" dirty="0">
              <a:solidFill>
                <a:schemeClr val="tx1"/>
              </a:solidFill>
              <a:latin typeface="Times New Roman" panose="02020603050405020304" pitchFamily="18" charset="0"/>
              <a:cs typeface="Times New Roman" panose="02020603050405020304" pitchFamily="18" charset="0"/>
            </a:rPr>
            <a:t> </a:t>
          </a:r>
        </a:p>
      </dgm:t>
    </dgm:pt>
    <dgm:pt modelId="{6B6CAB11-CC3F-400D-8C0F-9A39A0267DBD}" type="parTrans" cxnId="{E4DEC09A-7C59-45A9-887B-40173045578A}">
      <dgm:prSet/>
      <dgm:spPr/>
      <dgm:t>
        <a:bodyPr/>
        <a:lstStyle/>
        <a:p>
          <a:endParaRPr lang="en-US">
            <a:solidFill>
              <a:schemeClr val="tx1"/>
            </a:solidFill>
          </a:endParaRPr>
        </a:p>
      </dgm:t>
    </dgm:pt>
    <dgm:pt modelId="{5C86FF5E-3A6C-43CB-86E5-81BF99F68354}" type="sibTrans" cxnId="{E4DEC09A-7C59-45A9-887B-40173045578A}">
      <dgm:prSet/>
      <dgm:spPr/>
      <dgm:t>
        <a:bodyPr/>
        <a:lstStyle/>
        <a:p>
          <a:endParaRPr lang="en-US">
            <a:solidFill>
              <a:schemeClr val="tx1"/>
            </a:solidFill>
          </a:endParaRPr>
        </a:p>
      </dgm:t>
    </dgm:pt>
    <dgm:pt modelId="{019DFB36-C0B1-475F-8A4D-42EECAC94FBE}">
      <dgm:prSet custT="1"/>
      <dgm:spPr/>
      <dgm:t>
        <a:bodyPr/>
        <a:lstStyle/>
        <a:p>
          <a:r>
            <a:rPr lang="en-US" sz="1800" dirty="0">
              <a:solidFill>
                <a:schemeClr val="tx1"/>
              </a:solidFill>
              <a:latin typeface="Times New Roman" panose="02020603050405020304" pitchFamily="18" charset="0"/>
              <a:cs typeface="Times New Roman" panose="02020603050405020304" pitchFamily="18" charset="0"/>
            </a:rPr>
            <a:t>Monday, December 9, 2024, by 12:00 pm</a:t>
          </a:r>
        </a:p>
      </dgm:t>
    </dgm:pt>
    <dgm:pt modelId="{B3CAE1BE-A101-4E2E-9848-525072161CA2}" type="sibTrans" cxnId="{620071CD-F517-495E-B2A1-98832CF7098B}">
      <dgm:prSet/>
      <dgm:spPr/>
      <dgm:t>
        <a:bodyPr/>
        <a:lstStyle/>
        <a:p>
          <a:endParaRPr lang="en-US">
            <a:solidFill>
              <a:schemeClr val="tx1"/>
            </a:solidFill>
          </a:endParaRPr>
        </a:p>
      </dgm:t>
    </dgm:pt>
    <dgm:pt modelId="{D9B1BFA8-1673-4990-8EE9-21E4FC16391F}" type="parTrans" cxnId="{620071CD-F517-495E-B2A1-98832CF7098B}">
      <dgm:prSet/>
      <dgm:spPr/>
      <dgm:t>
        <a:bodyPr/>
        <a:lstStyle/>
        <a:p>
          <a:endParaRPr lang="en-US">
            <a:solidFill>
              <a:schemeClr val="tx1"/>
            </a:solidFill>
          </a:endParaRPr>
        </a:p>
      </dgm:t>
    </dgm:pt>
    <dgm:pt modelId="{605AC762-9D93-4B04-83A4-6A3055FA6287}" type="pres">
      <dgm:prSet presAssocID="{D56BDEF7-41D9-4C90-B7EB-F724DBDFAD28}" presName="root" presStyleCnt="0">
        <dgm:presLayoutVars>
          <dgm:dir/>
          <dgm:resizeHandles val="exact"/>
        </dgm:presLayoutVars>
      </dgm:prSet>
      <dgm:spPr/>
    </dgm:pt>
    <dgm:pt modelId="{FA849D80-470A-4856-88C3-5F0FA65B91BC}" type="pres">
      <dgm:prSet presAssocID="{723BE289-8580-49E7-B814-D5B34B863FFE}" presName="compNode" presStyleCnt="0"/>
      <dgm:spPr/>
    </dgm:pt>
    <dgm:pt modelId="{49EDF8F2-5490-4C60-9CF5-3DD8EBCC12FB}" type="pres">
      <dgm:prSet presAssocID="{723BE289-8580-49E7-B814-D5B34B863FFE}" presName="bgRect" presStyleLbl="bgShp" presStyleIdx="0" presStyleCnt="3" custLinFactNeighborX="-4" custLinFactNeighborY="4572"/>
      <dgm:spPr>
        <a:solidFill>
          <a:schemeClr val="bg2">
            <a:lumMod val="75000"/>
          </a:schemeClr>
        </a:solidFill>
      </dgm:spPr>
    </dgm:pt>
    <dgm:pt modelId="{BB41BDFE-015B-42C2-A7D0-538CA506643D}" type="pres">
      <dgm:prSet presAssocID="{723BE289-8580-49E7-B814-D5B34B863FFE}"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ute Speaker"/>
        </a:ext>
      </dgm:extLst>
    </dgm:pt>
    <dgm:pt modelId="{23ABF78A-C989-480E-B73F-EAC87CC2BFE7}" type="pres">
      <dgm:prSet presAssocID="{723BE289-8580-49E7-B814-D5B34B863FFE}" presName="spaceRect" presStyleCnt="0"/>
      <dgm:spPr/>
    </dgm:pt>
    <dgm:pt modelId="{31CBB047-CB95-4B35-A0C1-67015086A5CD}" type="pres">
      <dgm:prSet presAssocID="{723BE289-8580-49E7-B814-D5B34B863FFE}" presName="parTx" presStyleLbl="revTx" presStyleIdx="0" presStyleCnt="4">
        <dgm:presLayoutVars>
          <dgm:chMax val="0"/>
          <dgm:chPref val="0"/>
        </dgm:presLayoutVars>
      </dgm:prSet>
      <dgm:spPr/>
    </dgm:pt>
    <dgm:pt modelId="{1DBEA4B1-C685-4F65-9D68-616E42D96CEC}" type="pres">
      <dgm:prSet presAssocID="{7EAD2472-1E99-4F8E-BC03-579C6686753F}" presName="sibTrans" presStyleCnt="0"/>
      <dgm:spPr/>
    </dgm:pt>
    <dgm:pt modelId="{ECF1403E-8357-45F8-985A-BB07C528E8E5}" type="pres">
      <dgm:prSet presAssocID="{F9B1A2E3-4880-40ED-B9F5-0E1A2D02DB7E}" presName="compNode" presStyleCnt="0"/>
      <dgm:spPr/>
    </dgm:pt>
    <dgm:pt modelId="{AC683E86-96ED-4F11-872C-A976AEFA9209}" type="pres">
      <dgm:prSet presAssocID="{F9B1A2E3-4880-40ED-B9F5-0E1A2D02DB7E}" presName="bgRect" presStyleLbl="bgShp" presStyleIdx="1" presStyleCnt="3"/>
      <dgm:spPr>
        <a:solidFill>
          <a:srgbClr val="138D8D"/>
        </a:solidFill>
      </dgm:spPr>
    </dgm:pt>
    <dgm:pt modelId="{BB5A8731-A967-46E1-8EB0-2A2A2FA3ADBA}" type="pres">
      <dgm:prSet presAssocID="{F9B1A2E3-4880-40ED-B9F5-0E1A2D02DB7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peech"/>
        </a:ext>
      </dgm:extLst>
    </dgm:pt>
    <dgm:pt modelId="{41797222-5B9E-4F92-B13E-0DF1E181D6C7}" type="pres">
      <dgm:prSet presAssocID="{F9B1A2E3-4880-40ED-B9F5-0E1A2D02DB7E}" presName="spaceRect" presStyleCnt="0"/>
      <dgm:spPr/>
    </dgm:pt>
    <dgm:pt modelId="{14ED0F7A-C7BD-42BE-9386-E9FC05A09033}" type="pres">
      <dgm:prSet presAssocID="{F9B1A2E3-4880-40ED-B9F5-0E1A2D02DB7E}" presName="parTx" presStyleLbl="revTx" presStyleIdx="1" presStyleCnt="4">
        <dgm:presLayoutVars>
          <dgm:chMax val="0"/>
          <dgm:chPref val="0"/>
        </dgm:presLayoutVars>
      </dgm:prSet>
      <dgm:spPr/>
    </dgm:pt>
    <dgm:pt modelId="{B5028276-5A09-4777-A6C7-5C32F022179F}" type="pres">
      <dgm:prSet presAssocID="{6D39A557-A0F2-4A97-BC47-ADD564A8A742}" presName="sibTrans" presStyleCnt="0"/>
      <dgm:spPr/>
    </dgm:pt>
    <dgm:pt modelId="{FA681DB9-8421-482A-AA17-65C018B45908}" type="pres">
      <dgm:prSet presAssocID="{15A30640-B5D1-469D-BF4C-14FB83C5CA60}" presName="compNode" presStyleCnt="0"/>
      <dgm:spPr/>
    </dgm:pt>
    <dgm:pt modelId="{CDFA2FFD-8A77-4161-B11C-8381D567FDD4}" type="pres">
      <dgm:prSet presAssocID="{15A30640-B5D1-469D-BF4C-14FB83C5CA60}" presName="bgRect" presStyleLbl="bgShp" presStyleIdx="2" presStyleCnt="3" custLinFactNeighborX="945" custLinFactNeighborY="-15335"/>
      <dgm:spPr>
        <a:solidFill>
          <a:srgbClr val="FFC000"/>
        </a:solidFill>
      </dgm:spPr>
    </dgm:pt>
    <dgm:pt modelId="{50133050-30FC-4300-A8FE-B4F79C2B31FF}" type="pres">
      <dgm:prSet presAssocID="{15A30640-B5D1-469D-BF4C-14FB83C5CA60}" presName="iconRect" presStyleLbl="node1" presStyleIdx="2" presStyleCnt="3" custLinFactNeighborX="-597" custLinFactNeighborY="-2944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CE308F9B-E914-4D15-9894-6A7631D07DB9}" type="pres">
      <dgm:prSet presAssocID="{15A30640-B5D1-469D-BF4C-14FB83C5CA60}" presName="spaceRect" presStyleCnt="0"/>
      <dgm:spPr/>
    </dgm:pt>
    <dgm:pt modelId="{1FACD67E-62EA-4BDC-9CAF-706118F61A62}" type="pres">
      <dgm:prSet presAssocID="{15A30640-B5D1-469D-BF4C-14FB83C5CA60}" presName="parTx" presStyleLbl="revTx" presStyleIdx="2" presStyleCnt="4" custLinFactNeighborX="-1282" custLinFactNeighborY="-15335">
        <dgm:presLayoutVars>
          <dgm:chMax val="0"/>
          <dgm:chPref val="0"/>
        </dgm:presLayoutVars>
      </dgm:prSet>
      <dgm:spPr/>
    </dgm:pt>
    <dgm:pt modelId="{CAED3789-C025-4453-81E1-3F0F788DEFA8}" type="pres">
      <dgm:prSet presAssocID="{15A30640-B5D1-469D-BF4C-14FB83C5CA60}" presName="desTx" presStyleLbl="revTx" presStyleIdx="3" presStyleCnt="4" custScaleX="95998" custLinFactNeighborX="-117" custLinFactNeighborY="-15335">
        <dgm:presLayoutVars/>
      </dgm:prSet>
      <dgm:spPr/>
    </dgm:pt>
  </dgm:ptLst>
  <dgm:cxnLst>
    <dgm:cxn modelId="{C7427A1D-D3C6-4EAA-B7AF-9AB71F38449A}" type="presOf" srcId="{019DFB36-C0B1-475F-8A4D-42EECAC94FBE}" destId="{CAED3789-C025-4453-81E1-3F0F788DEFA8}" srcOrd="0" destOrd="1" presId="urn:microsoft.com/office/officeart/2018/2/layout/IconVerticalSolidList"/>
    <dgm:cxn modelId="{8009205A-D395-4397-8335-C415937BCA88}" type="presOf" srcId="{D56BDEF7-41D9-4C90-B7EB-F724DBDFAD28}" destId="{605AC762-9D93-4B04-83A4-6A3055FA6287}" srcOrd="0" destOrd="0" presId="urn:microsoft.com/office/officeart/2018/2/layout/IconVerticalSolidList"/>
    <dgm:cxn modelId="{67EF147C-A789-40BF-93B8-46B2FC50BDF0}" srcId="{D56BDEF7-41D9-4C90-B7EB-F724DBDFAD28}" destId="{F9B1A2E3-4880-40ED-B9F5-0E1A2D02DB7E}" srcOrd="1" destOrd="0" parTransId="{2F52D8FF-97B7-4745-83C8-83686F01FF61}" sibTransId="{6D39A557-A0F2-4A97-BC47-ADD564A8A742}"/>
    <dgm:cxn modelId="{9933D787-21A1-4873-862D-57BEA4A5513A}" srcId="{D56BDEF7-41D9-4C90-B7EB-F724DBDFAD28}" destId="{15A30640-B5D1-469D-BF4C-14FB83C5CA60}" srcOrd="2" destOrd="0" parTransId="{76AFFA90-8377-452A-8A3D-15F85A36FD82}" sibTransId="{EEB205F2-9574-4D38-A769-43E678834597}"/>
    <dgm:cxn modelId="{B9832998-423F-4CCC-87A8-28C72CB56E6E}" type="presOf" srcId="{723BE289-8580-49E7-B814-D5B34B863FFE}" destId="{31CBB047-CB95-4B35-A0C1-67015086A5CD}" srcOrd="0" destOrd="0" presId="urn:microsoft.com/office/officeart/2018/2/layout/IconVerticalSolidList"/>
    <dgm:cxn modelId="{E4DEC09A-7C59-45A9-887B-40173045578A}" srcId="{15A30640-B5D1-469D-BF4C-14FB83C5CA60}" destId="{22980930-3C7C-4E95-A513-E9EC3836DB2B}" srcOrd="0" destOrd="0" parTransId="{6B6CAB11-CC3F-400D-8C0F-9A39A0267DBD}" sibTransId="{5C86FF5E-3A6C-43CB-86E5-81BF99F68354}"/>
    <dgm:cxn modelId="{CCF3959E-9391-4404-A245-406B511A6CE4}" srcId="{D56BDEF7-41D9-4C90-B7EB-F724DBDFAD28}" destId="{723BE289-8580-49E7-B814-D5B34B863FFE}" srcOrd="0" destOrd="0" parTransId="{8DD4E915-C260-450A-A2B5-4E31FDC61A97}" sibTransId="{7EAD2472-1E99-4F8E-BC03-579C6686753F}"/>
    <dgm:cxn modelId="{A8C69BCB-2C81-472E-BDE0-DB9DF637A4E3}" type="presOf" srcId="{22980930-3C7C-4E95-A513-E9EC3836DB2B}" destId="{CAED3789-C025-4453-81E1-3F0F788DEFA8}" srcOrd="0" destOrd="0" presId="urn:microsoft.com/office/officeart/2018/2/layout/IconVerticalSolidList"/>
    <dgm:cxn modelId="{620071CD-F517-495E-B2A1-98832CF7098B}" srcId="{15A30640-B5D1-469D-BF4C-14FB83C5CA60}" destId="{019DFB36-C0B1-475F-8A4D-42EECAC94FBE}" srcOrd="1" destOrd="0" parTransId="{D9B1BFA8-1673-4990-8EE9-21E4FC16391F}" sibTransId="{B3CAE1BE-A101-4E2E-9848-525072161CA2}"/>
    <dgm:cxn modelId="{033313DA-C181-45D0-8516-BFF0F6F64A77}" type="presOf" srcId="{F9B1A2E3-4880-40ED-B9F5-0E1A2D02DB7E}" destId="{14ED0F7A-C7BD-42BE-9386-E9FC05A09033}" srcOrd="0" destOrd="0" presId="urn:microsoft.com/office/officeart/2018/2/layout/IconVerticalSolidList"/>
    <dgm:cxn modelId="{0894D4F8-D6DB-414A-99B2-3BF8A66ADDBF}" type="presOf" srcId="{15A30640-B5D1-469D-BF4C-14FB83C5CA60}" destId="{1FACD67E-62EA-4BDC-9CAF-706118F61A62}" srcOrd="0" destOrd="0" presId="urn:microsoft.com/office/officeart/2018/2/layout/IconVerticalSolidList"/>
    <dgm:cxn modelId="{3942D326-BF62-42C6-8D5F-0AC7305A63BD}" type="presParOf" srcId="{605AC762-9D93-4B04-83A4-6A3055FA6287}" destId="{FA849D80-470A-4856-88C3-5F0FA65B91BC}" srcOrd="0" destOrd="0" presId="urn:microsoft.com/office/officeart/2018/2/layout/IconVerticalSolidList"/>
    <dgm:cxn modelId="{CA3A27D5-910A-46A8-9B89-77BD0994B3A2}" type="presParOf" srcId="{FA849D80-470A-4856-88C3-5F0FA65B91BC}" destId="{49EDF8F2-5490-4C60-9CF5-3DD8EBCC12FB}" srcOrd="0" destOrd="0" presId="urn:microsoft.com/office/officeart/2018/2/layout/IconVerticalSolidList"/>
    <dgm:cxn modelId="{CC2E71FB-F2F2-4AF6-8E1E-78D46B93E946}" type="presParOf" srcId="{FA849D80-470A-4856-88C3-5F0FA65B91BC}" destId="{BB41BDFE-015B-42C2-A7D0-538CA506643D}" srcOrd="1" destOrd="0" presId="urn:microsoft.com/office/officeart/2018/2/layout/IconVerticalSolidList"/>
    <dgm:cxn modelId="{36708DC0-C3C1-4A8B-8835-B8657297BC4F}" type="presParOf" srcId="{FA849D80-470A-4856-88C3-5F0FA65B91BC}" destId="{23ABF78A-C989-480E-B73F-EAC87CC2BFE7}" srcOrd="2" destOrd="0" presId="urn:microsoft.com/office/officeart/2018/2/layout/IconVerticalSolidList"/>
    <dgm:cxn modelId="{152547D2-061F-4B3A-B9EB-FCD7033C359E}" type="presParOf" srcId="{FA849D80-470A-4856-88C3-5F0FA65B91BC}" destId="{31CBB047-CB95-4B35-A0C1-67015086A5CD}" srcOrd="3" destOrd="0" presId="urn:microsoft.com/office/officeart/2018/2/layout/IconVerticalSolidList"/>
    <dgm:cxn modelId="{21312BEA-6C06-4D54-A42E-ACA054EF3DE4}" type="presParOf" srcId="{605AC762-9D93-4B04-83A4-6A3055FA6287}" destId="{1DBEA4B1-C685-4F65-9D68-616E42D96CEC}" srcOrd="1" destOrd="0" presId="urn:microsoft.com/office/officeart/2018/2/layout/IconVerticalSolidList"/>
    <dgm:cxn modelId="{4565814D-0369-4592-914D-8B123D679C5E}" type="presParOf" srcId="{605AC762-9D93-4B04-83A4-6A3055FA6287}" destId="{ECF1403E-8357-45F8-985A-BB07C528E8E5}" srcOrd="2" destOrd="0" presId="urn:microsoft.com/office/officeart/2018/2/layout/IconVerticalSolidList"/>
    <dgm:cxn modelId="{B4EE69A5-A6DF-4508-86D6-96DC9982DBC6}" type="presParOf" srcId="{ECF1403E-8357-45F8-985A-BB07C528E8E5}" destId="{AC683E86-96ED-4F11-872C-A976AEFA9209}" srcOrd="0" destOrd="0" presId="urn:microsoft.com/office/officeart/2018/2/layout/IconVerticalSolidList"/>
    <dgm:cxn modelId="{4DC92540-0A8A-4BE2-869F-196398D407CF}" type="presParOf" srcId="{ECF1403E-8357-45F8-985A-BB07C528E8E5}" destId="{BB5A8731-A967-46E1-8EB0-2A2A2FA3ADBA}" srcOrd="1" destOrd="0" presId="urn:microsoft.com/office/officeart/2018/2/layout/IconVerticalSolidList"/>
    <dgm:cxn modelId="{5F84593B-0CC0-4226-91B0-E328C0E5D0F0}" type="presParOf" srcId="{ECF1403E-8357-45F8-985A-BB07C528E8E5}" destId="{41797222-5B9E-4F92-B13E-0DF1E181D6C7}" srcOrd="2" destOrd="0" presId="urn:microsoft.com/office/officeart/2018/2/layout/IconVerticalSolidList"/>
    <dgm:cxn modelId="{71C3DF10-443D-4283-BEAA-439F5A4D4B7C}" type="presParOf" srcId="{ECF1403E-8357-45F8-985A-BB07C528E8E5}" destId="{14ED0F7A-C7BD-42BE-9386-E9FC05A09033}" srcOrd="3" destOrd="0" presId="urn:microsoft.com/office/officeart/2018/2/layout/IconVerticalSolidList"/>
    <dgm:cxn modelId="{465F9DBD-5B3A-49B8-9D1F-BD5139276B17}" type="presParOf" srcId="{605AC762-9D93-4B04-83A4-6A3055FA6287}" destId="{B5028276-5A09-4777-A6C7-5C32F022179F}" srcOrd="3" destOrd="0" presId="urn:microsoft.com/office/officeart/2018/2/layout/IconVerticalSolidList"/>
    <dgm:cxn modelId="{917F6C36-1A63-4BAC-AFA8-3B8C5A65790A}" type="presParOf" srcId="{605AC762-9D93-4B04-83A4-6A3055FA6287}" destId="{FA681DB9-8421-482A-AA17-65C018B45908}" srcOrd="4" destOrd="0" presId="urn:microsoft.com/office/officeart/2018/2/layout/IconVerticalSolidList"/>
    <dgm:cxn modelId="{70597349-6033-4B52-AFB0-3CB8C15CCF62}" type="presParOf" srcId="{FA681DB9-8421-482A-AA17-65C018B45908}" destId="{CDFA2FFD-8A77-4161-B11C-8381D567FDD4}" srcOrd="0" destOrd="0" presId="urn:microsoft.com/office/officeart/2018/2/layout/IconVerticalSolidList"/>
    <dgm:cxn modelId="{4B0FA193-E7FE-48AE-8272-E48BED5D09F9}" type="presParOf" srcId="{FA681DB9-8421-482A-AA17-65C018B45908}" destId="{50133050-30FC-4300-A8FE-B4F79C2B31FF}" srcOrd="1" destOrd="0" presId="urn:microsoft.com/office/officeart/2018/2/layout/IconVerticalSolidList"/>
    <dgm:cxn modelId="{40CE09D3-7B46-48A6-9A2D-DFE823F4EF14}" type="presParOf" srcId="{FA681DB9-8421-482A-AA17-65C018B45908}" destId="{CE308F9B-E914-4D15-9894-6A7631D07DB9}" srcOrd="2" destOrd="0" presId="urn:microsoft.com/office/officeart/2018/2/layout/IconVerticalSolidList"/>
    <dgm:cxn modelId="{50C1EAF7-CE27-4FDD-B0DA-8B7BF5EA75E5}" type="presParOf" srcId="{FA681DB9-8421-482A-AA17-65C018B45908}" destId="{1FACD67E-62EA-4BDC-9CAF-706118F61A62}" srcOrd="3" destOrd="0" presId="urn:microsoft.com/office/officeart/2018/2/layout/IconVerticalSolidList"/>
    <dgm:cxn modelId="{479F7067-EDF3-4C7C-907F-C4117B6CC3EF}" type="presParOf" srcId="{FA681DB9-8421-482A-AA17-65C018B45908}" destId="{CAED3789-C025-4453-81E1-3F0F788DEFA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A6240E-841D-4576-9E64-E3A69CD7510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63502F3-002A-4716-9845-FBB864B331B2}">
      <dgm:prSet/>
      <dgm:spPr/>
      <dgm:t>
        <a:bodyPr/>
        <a:lstStyle/>
        <a:p>
          <a:pPr>
            <a:lnSpc>
              <a:spcPct val="100000"/>
            </a:lnSpc>
            <a:defRPr b="1"/>
          </a:pPr>
          <a:r>
            <a:rPr lang="en-US" b="1" i="0" baseline="0" dirty="0"/>
            <a:t>1. One (1) proposal in PDF format must be </a:t>
          </a:r>
          <a:r>
            <a:rPr lang="en-US" b="1" dirty="0"/>
            <a:t>submitted</a:t>
          </a:r>
          <a:r>
            <a:rPr lang="en-US" b="1" i="0" baseline="0" dirty="0"/>
            <a:t> as follows: </a:t>
          </a:r>
          <a:endParaRPr lang="en-US" dirty="0"/>
        </a:p>
      </dgm:t>
    </dgm:pt>
    <dgm:pt modelId="{72A9DAA5-4B32-4E38-A7E1-6570E3F872B9}" type="parTrans" cxnId="{19E64FCD-5C7C-4F19-BBAB-9269DF71AA62}">
      <dgm:prSet/>
      <dgm:spPr/>
      <dgm:t>
        <a:bodyPr/>
        <a:lstStyle/>
        <a:p>
          <a:endParaRPr lang="en-US"/>
        </a:p>
      </dgm:t>
    </dgm:pt>
    <dgm:pt modelId="{32E890DC-2AC1-4321-993C-EDE6080D11E1}" type="sibTrans" cxnId="{19E64FCD-5C7C-4F19-BBAB-9269DF71AA62}">
      <dgm:prSet/>
      <dgm:spPr/>
      <dgm:t>
        <a:bodyPr/>
        <a:lstStyle/>
        <a:p>
          <a:endParaRPr lang="en-US"/>
        </a:p>
      </dgm:t>
    </dgm:pt>
    <dgm:pt modelId="{89468E6C-516A-488D-8201-9497490C42FE}">
      <dgm:prSet/>
      <dgm:spPr/>
      <dgm:t>
        <a:bodyPr/>
        <a:lstStyle/>
        <a:p>
          <a:pPr>
            <a:lnSpc>
              <a:spcPct val="100000"/>
            </a:lnSpc>
            <a:defRPr b="1"/>
          </a:pPr>
          <a:r>
            <a:rPr lang="en-US" b="1" dirty="0"/>
            <a:t>A. Youth Innovation Program – In School Youth</a:t>
          </a:r>
          <a:endParaRPr lang="en-US" dirty="0"/>
        </a:p>
      </dgm:t>
    </dgm:pt>
    <dgm:pt modelId="{B8963220-E279-482F-AC41-C5C57C88A20E}" type="parTrans" cxnId="{8B355231-053D-465B-BAFC-583935BFBF0E}">
      <dgm:prSet/>
      <dgm:spPr/>
      <dgm:t>
        <a:bodyPr/>
        <a:lstStyle/>
        <a:p>
          <a:endParaRPr lang="en-US"/>
        </a:p>
      </dgm:t>
    </dgm:pt>
    <dgm:pt modelId="{A4586DFE-15CD-4E00-B14B-3BD2722EEBA3}" type="sibTrans" cxnId="{8B355231-053D-465B-BAFC-583935BFBF0E}">
      <dgm:prSet/>
      <dgm:spPr/>
      <dgm:t>
        <a:bodyPr/>
        <a:lstStyle/>
        <a:p>
          <a:endParaRPr lang="en-US"/>
        </a:p>
      </dgm:t>
    </dgm:pt>
    <dgm:pt modelId="{299A8B07-AFC9-4CCC-BF32-8F42AC4E0F25}">
      <dgm:prSet/>
      <dgm:spPr/>
      <dgm:t>
        <a:bodyPr/>
        <a:lstStyle/>
        <a:p>
          <a:pPr>
            <a:lnSpc>
              <a:spcPct val="100000"/>
            </a:lnSpc>
            <a:defRPr b="1"/>
          </a:pPr>
          <a:r>
            <a:rPr lang="en-US" b="1" i="0" baseline="0" dirty="0"/>
            <a:t>B. Future Force Career Program – Out Of School Youth </a:t>
          </a:r>
          <a:endParaRPr lang="en-US" dirty="0"/>
        </a:p>
      </dgm:t>
    </dgm:pt>
    <dgm:pt modelId="{3B824CF8-24BF-4040-A0A0-E65314DE75F5}" type="parTrans" cxnId="{FF84B580-2F46-4376-BCE1-56B1DB3DB6E2}">
      <dgm:prSet/>
      <dgm:spPr/>
      <dgm:t>
        <a:bodyPr/>
        <a:lstStyle/>
        <a:p>
          <a:endParaRPr lang="en-US"/>
        </a:p>
      </dgm:t>
    </dgm:pt>
    <dgm:pt modelId="{C3FC7933-9077-4D02-8C61-8514C1B17BC9}" type="sibTrans" cxnId="{FF84B580-2F46-4376-BCE1-56B1DB3DB6E2}">
      <dgm:prSet/>
      <dgm:spPr/>
      <dgm:t>
        <a:bodyPr/>
        <a:lstStyle/>
        <a:p>
          <a:endParaRPr lang="en-US"/>
        </a:p>
      </dgm:t>
    </dgm:pt>
    <dgm:pt modelId="{C8A1B7AF-A1D7-4A91-8EFA-32DBF9B1C623}">
      <dgm:prSet/>
      <dgm:spPr/>
      <dgm:t>
        <a:bodyPr/>
        <a:lstStyle/>
        <a:p>
          <a:pPr>
            <a:lnSpc>
              <a:spcPct val="100000"/>
            </a:lnSpc>
            <a:defRPr b="1"/>
          </a:pPr>
          <a:r>
            <a:rPr lang="en-US" b="1" dirty="0"/>
            <a:t>Deadline: NO LATER THAN - 5</a:t>
          </a:r>
          <a:r>
            <a:rPr lang="en-US" b="1" i="0" baseline="0" dirty="0"/>
            <a:t>:00 </a:t>
          </a:r>
          <a:r>
            <a:rPr lang="en-US" b="1" baseline="0" dirty="0"/>
            <a:t>p.m</a:t>
          </a:r>
          <a:r>
            <a:rPr lang="en-US" b="1" i="0" baseline="0" dirty="0"/>
            <a:t>. on January 6</a:t>
          </a:r>
          <a:r>
            <a:rPr lang="en-US" b="1" i="0" baseline="30000" dirty="0"/>
            <a:t>th, </a:t>
          </a:r>
          <a:r>
            <a:rPr lang="en-US" b="1" i="0" baseline="0" dirty="0"/>
            <a:t>2025 </a:t>
          </a:r>
          <a:endParaRPr lang="en-US" dirty="0"/>
        </a:p>
      </dgm:t>
    </dgm:pt>
    <dgm:pt modelId="{88367A78-67B9-4B1B-9042-3DBBA92CEAC1}" type="parTrans" cxnId="{9BE18C3B-EB1E-465C-BAAD-75D3F4C1D03F}">
      <dgm:prSet/>
      <dgm:spPr/>
      <dgm:t>
        <a:bodyPr/>
        <a:lstStyle/>
        <a:p>
          <a:endParaRPr lang="en-US"/>
        </a:p>
      </dgm:t>
    </dgm:pt>
    <dgm:pt modelId="{1A0200E8-EF2E-4BBE-BFE4-55414A1B87EA}" type="sibTrans" cxnId="{9BE18C3B-EB1E-465C-BAAD-75D3F4C1D03F}">
      <dgm:prSet/>
      <dgm:spPr/>
      <dgm:t>
        <a:bodyPr/>
        <a:lstStyle/>
        <a:p>
          <a:endParaRPr lang="en-US"/>
        </a:p>
      </dgm:t>
    </dgm:pt>
    <dgm:pt modelId="{92785081-E65D-4F17-87F3-9E7255F9B3BC}">
      <dgm:prSet/>
      <dgm:spPr/>
      <dgm:t>
        <a:bodyPr/>
        <a:lstStyle/>
        <a:p>
          <a:pPr>
            <a:lnSpc>
              <a:spcPct val="100000"/>
            </a:lnSpc>
            <a:defRPr b="1"/>
          </a:pPr>
          <a:r>
            <a:rPr lang="en-US" b="1" dirty="0"/>
            <a:t>2. Three (3) hardcopies to be sent via Priority Certified Mail by January 13</a:t>
          </a:r>
          <a:r>
            <a:rPr lang="en-US" b="1" baseline="30000" dirty="0"/>
            <a:t>th</a:t>
          </a:r>
          <a:r>
            <a:rPr lang="en-US" b="1" dirty="0"/>
            <a:t> 2025. </a:t>
          </a:r>
          <a:r>
            <a:rPr lang="en-US" b="1" i="0" baseline="0" dirty="0"/>
            <a:t>(Will accept 1 full copy, with 3 original copies of signature pages)</a:t>
          </a:r>
          <a:endParaRPr lang="en-US" dirty="0"/>
        </a:p>
      </dgm:t>
    </dgm:pt>
    <dgm:pt modelId="{75CFF89D-94E0-4C44-B5CE-DDDFF0C1E58D}" type="parTrans" cxnId="{B4851499-AD8B-4300-A04C-E470536011A0}">
      <dgm:prSet/>
      <dgm:spPr/>
      <dgm:t>
        <a:bodyPr/>
        <a:lstStyle/>
        <a:p>
          <a:endParaRPr lang="en-US"/>
        </a:p>
      </dgm:t>
    </dgm:pt>
    <dgm:pt modelId="{7BE9BDB7-22C5-400B-B83A-A8221C6C5FBF}" type="sibTrans" cxnId="{B4851499-AD8B-4300-A04C-E470536011A0}">
      <dgm:prSet/>
      <dgm:spPr/>
      <dgm:t>
        <a:bodyPr/>
        <a:lstStyle/>
        <a:p>
          <a:endParaRPr lang="en-US"/>
        </a:p>
      </dgm:t>
    </dgm:pt>
    <dgm:pt modelId="{F49D2712-9D14-4560-889A-C9444347B7AF}" type="pres">
      <dgm:prSet presAssocID="{09A6240E-841D-4576-9E64-E3A69CD7510C}" presName="root" presStyleCnt="0">
        <dgm:presLayoutVars>
          <dgm:dir/>
          <dgm:resizeHandles val="exact"/>
        </dgm:presLayoutVars>
      </dgm:prSet>
      <dgm:spPr/>
    </dgm:pt>
    <dgm:pt modelId="{04EAF503-5D58-4C9C-8750-097F7842B45C}" type="pres">
      <dgm:prSet presAssocID="{563502F3-002A-4716-9845-FBB864B331B2}" presName="compNode" presStyleCnt="0"/>
      <dgm:spPr/>
    </dgm:pt>
    <dgm:pt modelId="{7CF46A40-93D4-4186-B826-0206C30F0516}" type="pres">
      <dgm:prSet presAssocID="{563502F3-002A-4716-9845-FBB864B331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DDBC45B5-609B-4E4C-812D-ED6C8453BFCE}" type="pres">
      <dgm:prSet presAssocID="{563502F3-002A-4716-9845-FBB864B331B2}" presName="iconSpace" presStyleCnt="0"/>
      <dgm:spPr/>
    </dgm:pt>
    <dgm:pt modelId="{C212E59C-6E39-4432-93D4-C1893EF0C610}" type="pres">
      <dgm:prSet presAssocID="{563502F3-002A-4716-9845-FBB864B331B2}" presName="parTx" presStyleLbl="revTx" presStyleIdx="0" presStyleCnt="10">
        <dgm:presLayoutVars>
          <dgm:chMax val="0"/>
          <dgm:chPref val="0"/>
        </dgm:presLayoutVars>
      </dgm:prSet>
      <dgm:spPr/>
    </dgm:pt>
    <dgm:pt modelId="{7120477D-4463-4636-879C-10563B154A53}" type="pres">
      <dgm:prSet presAssocID="{563502F3-002A-4716-9845-FBB864B331B2}" presName="txSpace" presStyleCnt="0"/>
      <dgm:spPr/>
    </dgm:pt>
    <dgm:pt modelId="{3DA1CAB3-3D48-4D28-9F79-8AD4204F4366}" type="pres">
      <dgm:prSet presAssocID="{563502F3-002A-4716-9845-FBB864B331B2}" presName="desTx" presStyleLbl="revTx" presStyleIdx="1" presStyleCnt="10" custLinFactX="100000" custLinFactNeighborX="140063" custLinFactNeighborY="-42069">
        <dgm:presLayoutVars/>
      </dgm:prSet>
      <dgm:spPr/>
    </dgm:pt>
    <dgm:pt modelId="{9B14B706-0AA5-4B02-AA93-1B2BA79D7032}" type="pres">
      <dgm:prSet presAssocID="{32E890DC-2AC1-4321-993C-EDE6080D11E1}" presName="sibTrans" presStyleCnt="0"/>
      <dgm:spPr/>
    </dgm:pt>
    <dgm:pt modelId="{5E0C11E0-5648-44DB-A96C-A0DC025FBC9D}" type="pres">
      <dgm:prSet presAssocID="{89468E6C-516A-488D-8201-9497490C42FE}" presName="compNode" presStyleCnt="0"/>
      <dgm:spPr/>
    </dgm:pt>
    <dgm:pt modelId="{BA9A4A93-FB50-40A9-B9A5-A669A3BDD9A4}" type="pres">
      <dgm:prSet presAssocID="{89468E6C-516A-488D-8201-9497490C42F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D11A43BC-FABE-4F12-8B84-1D03C60A1ECD}" type="pres">
      <dgm:prSet presAssocID="{89468E6C-516A-488D-8201-9497490C42FE}" presName="iconSpace" presStyleCnt="0"/>
      <dgm:spPr/>
    </dgm:pt>
    <dgm:pt modelId="{796157CD-1195-4160-B432-62CCF4DFD2BD}" type="pres">
      <dgm:prSet presAssocID="{89468E6C-516A-488D-8201-9497490C42FE}" presName="parTx" presStyleLbl="revTx" presStyleIdx="2" presStyleCnt="10">
        <dgm:presLayoutVars>
          <dgm:chMax val="0"/>
          <dgm:chPref val="0"/>
        </dgm:presLayoutVars>
      </dgm:prSet>
      <dgm:spPr/>
    </dgm:pt>
    <dgm:pt modelId="{4C76BE20-0B96-4C0A-9D6D-7E5433B2F114}" type="pres">
      <dgm:prSet presAssocID="{89468E6C-516A-488D-8201-9497490C42FE}" presName="txSpace" presStyleCnt="0"/>
      <dgm:spPr/>
    </dgm:pt>
    <dgm:pt modelId="{50A896B4-7DD7-43E0-B6D2-4857AF237D9F}" type="pres">
      <dgm:prSet presAssocID="{89468E6C-516A-488D-8201-9497490C42FE}" presName="desTx" presStyleLbl="revTx" presStyleIdx="3" presStyleCnt="10">
        <dgm:presLayoutVars/>
      </dgm:prSet>
      <dgm:spPr/>
    </dgm:pt>
    <dgm:pt modelId="{7376652A-2716-4CAB-96D7-ED5ED8BEEB55}" type="pres">
      <dgm:prSet presAssocID="{A4586DFE-15CD-4E00-B14B-3BD2722EEBA3}" presName="sibTrans" presStyleCnt="0"/>
      <dgm:spPr/>
    </dgm:pt>
    <dgm:pt modelId="{3613DFB1-AB28-4FFA-A9CC-A60C0307AA66}" type="pres">
      <dgm:prSet presAssocID="{299A8B07-AFC9-4CCC-BF32-8F42AC4E0F25}" presName="compNode" presStyleCnt="0"/>
      <dgm:spPr/>
    </dgm:pt>
    <dgm:pt modelId="{2435CA6F-9A17-4FF1-AF62-531EF5F5F09F}" type="pres">
      <dgm:prSet presAssocID="{299A8B07-AFC9-4CCC-BF32-8F42AC4E0F2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BC4DD047-C387-40E6-9A06-4042FD868A51}" type="pres">
      <dgm:prSet presAssocID="{299A8B07-AFC9-4CCC-BF32-8F42AC4E0F25}" presName="iconSpace" presStyleCnt="0"/>
      <dgm:spPr/>
    </dgm:pt>
    <dgm:pt modelId="{895C3FBE-BCE9-4D97-A775-B4B3CBC626E1}" type="pres">
      <dgm:prSet presAssocID="{299A8B07-AFC9-4CCC-BF32-8F42AC4E0F25}" presName="parTx" presStyleLbl="revTx" presStyleIdx="4" presStyleCnt="10">
        <dgm:presLayoutVars>
          <dgm:chMax val="0"/>
          <dgm:chPref val="0"/>
        </dgm:presLayoutVars>
      </dgm:prSet>
      <dgm:spPr/>
    </dgm:pt>
    <dgm:pt modelId="{635EF51C-32E3-4B2D-86DC-200840145051}" type="pres">
      <dgm:prSet presAssocID="{299A8B07-AFC9-4CCC-BF32-8F42AC4E0F25}" presName="txSpace" presStyleCnt="0"/>
      <dgm:spPr/>
    </dgm:pt>
    <dgm:pt modelId="{7E2088ED-62F7-42B5-8ED3-6D93D7B84256}" type="pres">
      <dgm:prSet presAssocID="{299A8B07-AFC9-4CCC-BF32-8F42AC4E0F25}" presName="desTx" presStyleLbl="revTx" presStyleIdx="5" presStyleCnt="10">
        <dgm:presLayoutVars/>
      </dgm:prSet>
      <dgm:spPr/>
    </dgm:pt>
    <dgm:pt modelId="{DC5281BD-A3ED-4219-9AE1-66042050B7EF}" type="pres">
      <dgm:prSet presAssocID="{C3FC7933-9077-4D02-8C61-8514C1B17BC9}" presName="sibTrans" presStyleCnt="0"/>
      <dgm:spPr/>
    </dgm:pt>
    <dgm:pt modelId="{AB777758-1B4F-41F4-9118-DBAAA1DAD022}" type="pres">
      <dgm:prSet presAssocID="{C8A1B7AF-A1D7-4A91-8EFA-32DBF9B1C623}" presName="compNode" presStyleCnt="0"/>
      <dgm:spPr/>
    </dgm:pt>
    <dgm:pt modelId="{D8E5884D-5E4A-48E6-AAEF-A83FDC9A2397}" type="pres">
      <dgm:prSet presAssocID="{C8A1B7AF-A1D7-4A91-8EFA-32DBF9B1C6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78DA0C1B-CF7E-487B-A629-809C90C33CA3}" type="pres">
      <dgm:prSet presAssocID="{C8A1B7AF-A1D7-4A91-8EFA-32DBF9B1C623}" presName="iconSpace" presStyleCnt="0"/>
      <dgm:spPr/>
    </dgm:pt>
    <dgm:pt modelId="{83A5413C-2B43-45D1-954D-EA66985F2513}" type="pres">
      <dgm:prSet presAssocID="{C8A1B7AF-A1D7-4A91-8EFA-32DBF9B1C623}" presName="parTx" presStyleLbl="revTx" presStyleIdx="6" presStyleCnt="10">
        <dgm:presLayoutVars>
          <dgm:chMax val="0"/>
          <dgm:chPref val="0"/>
        </dgm:presLayoutVars>
      </dgm:prSet>
      <dgm:spPr/>
    </dgm:pt>
    <dgm:pt modelId="{246B8548-550C-47A1-8D13-B4563B83C8EA}" type="pres">
      <dgm:prSet presAssocID="{C8A1B7AF-A1D7-4A91-8EFA-32DBF9B1C623}" presName="txSpace" presStyleCnt="0"/>
      <dgm:spPr/>
    </dgm:pt>
    <dgm:pt modelId="{787A2134-2C26-4686-9DF0-0FDDE4A0B904}" type="pres">
      <dgm:prSet presAssocID="{C8A1B7AF-A1D7-4A91-8EFA-32DBF9B1C623}" presName="desTx" presStyleLbl="revTx" presStyleIdx="7" presStyleCnt="10">
        <dgm:presLayoutVars/>
      </dgm:prSet>
      <dgm:spPr/>
    </dgm:pt>
    <dgm:pt modelId="{9E591651-671A-4FC6-A758-4C6F80174643}" type="pres">
      <dgm:prSet presAssocID="{1A0200E8-EF2E-4BBE-BFE4-55414A1B87EA}" presName="sibTrans" presStyleCnt="0"/>
      <dgm:spPr/>
    </dgm:pt>
    <dgm:pt modelId="{2EF4A5B0-845B-4423-A068-CB533E2DD2C0}" type="pres">
      <dgm:prSet presAssocID="{92785081-E65D-4F17-87F3-9E7255F9B3BC}" presName="compNode" presStyleCnt="0"/>
      <dgm:spPr/>
    </dgm:pt>
    <dgm:pt modelId="{B17B8FA9-4314-428A-8263-80A99A4A5479}" type="pres">
      <dgm:prSet presAssocID="{92785081-E65D-4F17-87F3-9E7255F9B3B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thly calendar"/>
        </a:ext>
      </dgm:extLst>
    </dgm:pt>
    <dgm:pt modelId="{244B21EF-A9FC-49EA-8E7A-782E42647761}" type="pres">
      <dgm:prSet presAssocID="{92785081-E65D-4F17-87F3-9E7255F9B3BC}" presName="iconSpace" presStyleCnt="0"/>
      <dgm:spPr/>
    </dgm:pt>
    <dgm:pt modelId="{A8981070-23A8-46AE-8F5F-F03EAD60B605}" type="pres">
      <dgm:prSet presAssocID="{92785081-E65D-4F17-87F3-9E7255F9B3BC}" presName="parTx" presStyleLbl="revTx" presStyleIdx="8" presStyleCnt="10" custScaleY="102878">
        <dgm:presLayoutVars>
          <dgm:chMax val="0"/>
          <dgm:chPref val="0"/>
        </dgm:presLayoutVars>
      </dgm:prSet>
      <dgm:spPr/>
    </dgm:pt>
    <dgm:pt modelId="{407F222A-B899-444F-AF4E-48F7D159C0CC}" type="pres">
      <dgm:prSet presAssocID="{92785081-E65D-4F17-87F3-9E7255F9B3BC}" presName="txSpace" presStyleCnt="0"/>
      <dgm:spPr/>
    </dgm:pt>
    <dgm:pt modelId="{CAB2AFA5-E793-4F16-9142-3A03BD794275}" type="pres">
      <dgm:prSet presAssocID="{92785081-E65D-4F17-87F3-9E7255F9B3BC}" presName="desTx" presStyleLbl="revTx" presStyleIdx="9" presStyleCnt="10">
        <dgm:presLayoutVars/>
      </dgm:prSet>
      <dgm:spPr/>
    </dgm:pt>
  </dgm:ptLst>
  <dgm:cxnLst>
    <dgm:cxn modelId="{C2ABF402-366D-47AF-8600-0CE464959C31}" type="presOf" srcId="{09A6240E-841D-4576-9E64-E3A69CD7510C}" destId="{F49D2712-9D14-4560-889A-C9444347B7AF}" srcOrd="0" destOrd="0" presId="urn:microsoft.com/office/officeart/2018/2/layout/IconLabelDescriptionList"/>
    <dgm:cxn modelId="{8B355231-053D-465B-BAFC-583935BFBF0E}" srcId="{09A6240E-841D-4576-9E64-E3A69CD7510C}" destId="{89468E6C-516A-488D-8201-9497490C42FE}" srcOrd="1" destOrd="0" parTransId="{B8963220-E279-482F-AC41-C5C57C88A20E}" sibTransId="{A4586DFE-15CD-4E00-B14B-3BD2722EEBA3}"/>
    <dgm:cxn modelId="{9BE18C3B-EB1E-465C-BAAD-75D3F4C1D03F}" srcId="{09A6240E-841D-4576-9E64-E3A69CD7510C}" destId="{C8A1B7AF-A1D7-4A91-8EFA-32DBF9B1C623}" srcOrd="3" destOrd="0" parTransId="{88367A78-67B9-4B1B-9042-3DBBA92CEAC1}" sibTransId="{1A0200E8-EF2E-4BBE-BFE4-55414A1B87EA}"/>
    <dgm:cxn modelId="{FF84B580-2F46-4376-BCE1-56B1DB3DB6E2}" srcId="{09A6240E-841D-4576-9E64-E3A69CD7510C}" destId="{299A8B07-AFC9-4CCC-BF32-8F42AC4E0F25}" srcOrd="2" destOrd="0" parTransId="{3B824CF8-24BF-4040-A0A0-E65314DE75F5}" sibTransId="{C3FC7933-9077-4D02-8C61-8514C1B17BC9}"/>
    <dgm:cxn modelId="{E1D05794-F7DC-4C45-9D10-DC0DF08F777E}" type="presOf" srcId="{C8A1B7AF-A1D7-4A91-8EFA-32DBF9B1C623}" destId="{83A5413C-2B43-45D1-954D-EA66985F2513}" srcOrd="0" destOrd="0" presId="urn:microsoft.com/office/officeart/2018/2/layout/IconLabelDescriptionList"/>
    <dgm:cxn modelId="{0AAEC797-74F4-4DFF-B542-E8219DCC35CC}" type="presOf" srcId="{89468E6C-516A-488D-8201-9497490C42FE}" destId="{796157CD-1195-4160-B432-62CCF4DFD2BD}" srcOrd="0" destOrd="0" presId="urn:microsoft.com/office/officeart/2018/2/layout/IconLabelDescriptionList"/>
    <dgm:cxn modelId="{B4851499-AD8B-4300-A04C-E470536011A0}" srcId="{09A6240E-841D-4576-9E64-E3A69CD7510C}" destId="{92785081-E65D-4F17-87F3-9E7255F9B3BC}" srcOrd="4" destOrd="0" parTransId="{75CFF89D-94E0-4C44-B5CE-DDDFF0C1E58D}" sibTransId="{7BE9BDB7-22C5-400B-B83A-A8221C6C5FBF}"/>
    <dgm:cxn modelId="{5DB53CBA-32F3-4417-9AD8-8E002CBC326A}" type="presOf" srcId="{92785081-E65D-4F17-87F3-9E7255F9B3BC}" destId="{A8981070-23A8-46AE-8F5F-F03EAD60B605}" srcOrd="0" destOrd="0" presId="urn:microsoft.com/office/officeart/2018/2/layout/IconLabelDescriptionList"/>
    <dgm:cxn modelId="{3C0F7FBC-7257-43EC-9830-36674EB124BA}" type="presOf" srcId="{563502F3-002A-4716-9845-FBB864B331B2}" destId="{C212E59C-6E39-4432-93D4-C1893EF0C610}" srcOrd="0" destOrd="0" presId="urn:microsoft.com/office/officeart/2018/2/layout/IconLabelDescriptionList"/>
    <dgm:cxn modelId="{19E64FCD-5C7C-4F19-BBAB-9269DF71AA62}" srcId="{09A6240E-841D-4576-9E64-E3A69CD7510C}" destId="{563502F3-002A-4716-9845-FBB864B331B2}" srcOrd="0" destOrd="0" parTransId="{72A9DAA5-4B32-4E38-A7E1-6570E3F872B9}" sibTransId="{32E890DC-2AC1-4321-993C-EDE6080D11E1}"/>
    <dgm:cxn modelId="{38A2D3FE-A90C-4B8F-9E15-66479FE40F6A}" type="presOf" srcId="{299A8B07-AFC9-4CCC-BF32-8F42AC4E0F25}" destId="{895C3FBE-BCE9-4D97-A775-B4B3CBC626E1}" srcOrd="0" destOrd="0" presId="urn:microsoft.com/office/officeart/2018/2/layout/IconLabelDescriptionList"/>
    <dgm:cxn modelId="{9A10EB32-D64F-497B-BBEC-33F1EA555433}" type="presParOf" srcId="{F49D2712-9D14-4560-889A-C9444347B7AF}" destId="{04EAF503-5D58-4C9C-8750-097F7842B45C}" srcOrd="0" destOrd="0" presId="urn:microsoft.com/office/officeart/2018/2/layout/IconLabelDescriptionList"/>
    <dgm:cxn modelId="{D17B2504-76D7-422F-8332-1C42D94423C4}" type="presParOf" srcId="{04EAF503-5D58-4C9C-8750-097F7842B45C}" destId="{7CF46A40-93D4-4186-B826-0206C30F0516}" srcOrd="0" destOrd="0" presId="urn:microsoft.com/office/officeart/2018/2/layout/IconLabelDescriptionList"/>
    <dgm:cxn modelId="{2594A594-DE03-4AE3-99F9-6DA9F45DF9CA}" type="presParOf" srcId="{04EAF503-5D58-4C9C-8750-097F7842B45C}" destId="{DDBC45B5-609B-4E4C-812D-ED6C8453BFCE}" srcOrd="1" destOrd="0" presId="urn:microsoft.com/office/officeart/2018/2/layout/IconLabelDescriptionList"/>
    <dgm:cxn modelId="{7572BED2-4C22-4E8B-9282-56564B10FBD5}" type="presParOf" srcId="{04EAF503-5D58-4C9C-8750-097F7842B45C}" destId="{C212E59C-6E39-4432-93D4-C1893EF0C610}" srcOrd="2" destOrd="0" presId="urn:microsoft.com/office/officeart/2018/2/layout/IconLabelDescriptionList"/>
    <dgm:cxn modelId="{8AB201EC-C4CE-4D56-A167-2535507CD330}" type="presParOf" srcId="{04EAF503-5D58-4C9C-8750-097F7842B45C}" destId="{7120477D-4463-4636-879C-10563B154A53}" srcOrd="3" destOrd="0" presId="urn:microsoft.com/office/officeart/2018/2/layout/IconLabelDescriptionList"/>
    <dgm:cxn modelId="{5A1F8047-448A-4A45-B46A-0A30D06E8A46}" type="presParOf" srcId="{04EAF503-5D58-4C9C-8750-097F7842B45C}" destId="{3DA1CAB3-3D48-4D28-9F79-8AD4204F4366}" srcOrd="4" destOrd="0" presId="urn:microsoft.com/office/officeart/2018/2/layout/IconLabelDescriptionList"/>
    <dgm:cxn modelId="{59F71412-9287-4717-B7E0-BF40549B4ADA}" type="presParOf" srcId="{F49D2712-9D14-4560-889A-C9444347B7AF}" destId="{9B14B706-0AA5-4B02-AA93-1B2BA79D7032}" srcOrd="1" destOrd="0" presId="urn:microsoft.com/office/officeart/2018/2/layout/IconLabelDescriptionList"/>
    <dgm:cxn modelId="{204BF6F9-1094-4EE7-BE74-AEB180306650}" type="presParOf" srcId="{F49D2712-9D14-4560-889A-C9444347B7AF}" destId="{5E0C11E0-5648-44DB-A96C-A0DC025FBC9D}" srcOrd="2" destOrd="0" presId="urn:microsoft.com/office/officeart/2018/2/layout/IconLabelDescriptionList"/>
    <dgm:cxn modelId="{1191CB3B-6605-4895-8234-0D9384EF4BF8}" type="presParOf" srcId="{5E0C11E0-5648-44DB-A96C-A0DC025FBC9D}" destId="{BA9A4A93-FB50-40A9-B9A5-A669A3BDD9A4}" srcOrd="0" destOrd="0" presId="urn:microsoft.com/office/officeart/2018/2/layout/IconLabelDescriptionList"/>
    <dgm:cxn modelId="{DD6DA2D7-F174-44F3-89C2-743C08AAA95A}" type="presParOf" srcId="{5E0C11E0-5648-44DB-A96C-A0DC025FBC9D}" destId="{D11A43BC-FABE-4F12-8B84-1D03C60A1ECD}" srcOrd="1" destOrd="0" presId="urn:microsoft.com/office/officeart/2018/2/layout/IconLabelDescriptionList"/>
    <dgm:cxn modelId="{189CC7C0-70A9-4F74-A304-77E94A665E44}" type="presParOf" srcId="{5E0C11E0-5648-44DB-A96C-A0DC025FBC9D}" destId="{796157CD-1195-4160-B432-62CCF4DFD2BD}" srcOrd="2" destOrd="0" presId="urn:microsoft.com/office/officeart/2018/2/layout/IconLabelDescriptionList"/>
    <dgm:cxn modelId="{CD594604-4EE7-4975-8F60-66734F97DB95}" type="presParOf" srcId="{5E0C11E0-5648-44DB-A96C-A0DC025FBC9D}" destId="{4C76BE20-0B96-4C0A-9D6D-7E5433B2F114}" srcOrd="3" destOrd="0" presId="urn:microsoft.com/office/officeart/2018/2/layout/IconLabelDescriptionList"/>
    <dgm:cxn modelId="{E98889C9-7369-43A9-AC75-4AD2F0A1E80D}" type="presParOf" srcId="{5E0C11E0-5648-44DB-A96C-A0DC025FBC9D}" destId="{50A896B4-7DD7-43E0-B6D2-4857AF237D9F}" srcOrd="4" destOrd="0" presId="urn:microsoft.com/office/officeart/2018/2/layout/IconLabelDescriptionList"/>
    <dgm:cxn modelId="{44685FE7-15F7-4D15-B768-2AA4AC2E9AE9}" type="presParOf" srcId="{F49D2712-9D14-4560-889A-C9444347B7AF}" destId="{7376652A-2716-4CAB-96D7-ED5ED8BEEB55}" srcOrd="3" destOrd="0" presId="urn:microsoft.com/office/officeart/2018/2/layout/IconLabelDescriptionList"/>
    <dgm:cxn modelId="{0824A856-E2FD-442C-94D1-D11AEFC8D0EC}" type="presParOf" srcId="{F49D2712-9D14-4560-889A-C9444347B7AF}" destId="{3613DFB1-AB28-4FFA-A9CC-A60C0307AA66}" srcOrd="4" destOrd="0" presId="urn:microsoft.com/office/officeart/2018/2/layout/IconLabelDescriptionList"/>
    <dgm:cxn modelId="{DA6F3F36-DB5F-45FD-8211-F0D827A7A83A}" type="presParOf" srcId="{3613DFB1-AB28-4FFA-A9CC-A60C0307AA66}" destId="{2435CA6F-9A17-4FF1-AF62-531EF5F5F09F}" srcOrd="0" destOrd="0" presId="urn:microsoft.com/office/officeart/2018/2/layout/IconLabelDescriptionList"/>
    <dgm:cxn modelId="{9FDA961C-DE0E-47EC-9F70-D837F27D4D13}" type="presParOf" srcId="{3613DFB1-AB28-4FFA-A9CC-A60C0307AA66}" destId="{BC4DD047-C387-40E6-9A06-4042FD868A51}" srcOrd="1" destOrd="0" presId="urn:microsoft.com/office/officeart/2018/2/layout/IconLabelDescriptionList"/>
    <dgm:cxn modelId="{1CB0121C-9588-40B2-AB8F-13E04A7C7C21}" type="presParOf" srcId="{3613DFB1-AB28-4FFA-A9CC-A60C0307AA66}" destId="{895C3FBE-BCE9-4D97-A775-B4B3CBC626E1}" srcOrd="2" destOrd="0" presId="urn:microsoft.com/office/officeart/2018/2/layout/IconLabelDescriptionList"/>
    <dgm:cxn modelId="{5CA61548-C683-41EA-8DF8-66AC9D384EC7}" type="presParOf" srcId="{3613DFB1-AB28-4FFA-A9CC-A60C0307AA66}" destId="{635EF51C-32E3-4B2D-86DC-200840145051}" srcOrd="3" destOrd="0" presId="urn:microsoft.com/office/officeart/2018/2/layout/IconLabelDescriptionList"/>
    <dgm:cxn modelId="{86E8651B-2ED4-4E99-B66F-69A3A06A7DCD}" type="presParOf" srcId="{3613DFB1-AB28-4FFA-A9CC-A60C0307AA66}" destId="{7E2088ED-62F7-42B5-8ED3-6D93D7B84256}" srcOrd="4" destOrd="0" presId="urn:microsoft.com/office/officeart/2018/2/layout/IconLabelDescriptionList"/>
    <dgm:cxn modelId="{FD03902F-2D04-4E7C-8FD9-184D1CA21D50}" type="presParOf" srcId="{F49D2712-9D14-4560-889A-C9444347B7AF}" destId="{DC5281BD-A3ED-4219-9AE1-66042050B7EF}" srcOrd="5" destOrd="0" presId="urn:microsoft.com/office/officeart/2018/2/layout/IconLabelDescriptionList"/>
    <dgm:cxn modelId="{0EE65970-41C5-45E8-8B52-5F24D2A33477}" type="presParOf" srcId="{F49D2712-9D14-4560-889A-C9444347B7AF}" destId="{AB777758-1B4F-41F4-9118-DBAAA1DAD022}" srcOrd="6" destOrd="0" presId="urn:microsoft.com/office/officeart/2018/2/layout/IconLabelDescriptionList"/>
    <dgm:cxn modelId="{DF55D2F2-276C-4B48-8B1B-6255DE5C98A3}" type="presParOf" srcId="{AB777758-1B4F-41F4-9118-DBAAA1DAD022}" destId="{D8E5884D-5E4A-48E6-AAEF-A83FDC9A2397}" srcOrd="0" destOrd="0" presId="urn:microsoft.com/office/officeart/2018/2/layout/IconLabelDescriptionList"/>
    <dgm:cxn modelId="{D4CEAA7F-198C-48CD-A8F6-EC88BDDF9CA4}" type="presParOf" srcId="{AB777758-1B4F-41F4-9118-DBAAA1DAD022}" destId="{78DA0C1B-CF7E-487B-A629-809C90C33CA3}" srcOrd="1" destOrd="0" presId="urn:microsoft.com/office/officeart/2018/2/layout/IconLabelDescriptionList"/>
    <dgm:cxn modelId="{AA076C88-9444-44C1-9982-2B2874EFB65A}" type="presParOf" srcId="{AB777758-1B4F-41F4-9118-DBAAA1DAD022}" destId="{83A5413C-2B43-45D1-954D-EA66985F2513}" srcOrd="2" destOrd="0" presId="urn:microsoft.com/office/officeart/2018/2/layout/IconLabelDescriptionList"/>
    <dgm:cxn modelId="{150A5371-CEB5-4075-9111-50C26E683DD0}" type="presParOf" srcId="{AB777758-1B4F-41F4-9118-DBAAA1DAD022}" destId="{246B8548-550C-47A1-8D13-B4563B83C8EA}" srcOrd="3" destOrd="0" presId="urn:microsoft.com/office/officeart/2018/2/layout/IconLabelDescriptionList"/>
    <dgm:cxn modelId="{EAC9575D-87CA-4A38-B5F6-A9BFE6998B6D}" type="presParOf" srcId="{AB777758-1B4F-41F4-9118-DBAAA1DAD022}" destId="{787A2134-2C26-4686-9DF0-0FDDE4A0B904}" srcOrd="4" destOrd="0" presId="urn:microsoft.com/office/officeart/2018/2/layout/IconLabelDescriptionList"/>
    <dgm:cxn modelId="{56F05959-B93C-4C24-A96B-62827FAACEBE}" type="presParOf" srcId="{F49D2712-9D14-4560-889A-C9444347B7AF}" destId="{9E591651-671A-4FC6-A758-4C6F80174643}" srcOrd="7" destOrd="0" presId="urn:microsoft.com/office/officeart/2018/2/layout/IconLabelDescriptionList"/>
    <dgm:cxn modelId="{10B9D81A-1BFE-4B3D-9961-2761BF715457}" type="presParOf" srcId="{F49D2712-9D14-4560-889A-C9444347B7AF}" destId="{2EF4A5B0-845B-4423-A068-CB533E2DD2C0}" srcOrd="8" destOrd="0" presId="urn:microsoft.com/office/officeart/2018/2/layout/IconLabelDescriptionList"/>
    <dgm:cxn modelId="{1DA83AC1-0020-4C87-B337-0D3B3A3C8F22}" type="presParOf" srcId="{2EF4A5B0-845B-4423-A068-CB533E2DD2C0}" destId="{B17B8FA9-4314-428A-8263-80A99A4A5479}" srcOrd="0" destOrd="0" presId="urn:microsoft.com/office/officeart/2018/2/layout/IconLabelDescriptionList"/>
    <dgm:cxn modelId="{DECD185B-3106-431F-B967-46E784B92BBB}" type="presParOf" srcId="{2EF4A5B0-845B-4423-A068-CB533E2DD2C0}" destId="{244B21EF-A9FC-49EA-8E7A-782E42647761}" srcOrd="1" destOrd="0" presId="urn:microsoft.com/office/officeart/2018/2/layout/IconLabelDescriptionList"/>
    <dgm:cxn modelId="{1AE1D73A-BFFE-46DD-A67F-7F609CA04D50}" type="presParOf" srcId="{2EF4A5B0-845B-4423-A068-CB533E2DD2C0}" destId="{A8981070-23A8-46AE-8F5F-F03EAD60B605}" srcOrd="2" destOrd="0" presId="urn:microsoft.com/office/officeart/2018/2/layout/IconLabelDescriptionList"/>
    <dgm:cxn modelId="{5E11015F-4F5F-4FA2-AAA8-FD28BF21F06C}" type="presParOf" srcId="{2EF4A5B0-845B-4423-A068-CB533E2DD2C0}" destId="{407F222A-B899-444F-AF4E-48F7D159C0CC}" srcOrd="3" destOrd="0" presId="urn:microsoft.com/office/officeart/2018/2/layout/IconLabelDescriptionList"/>
    <dgm:cxn modelId="{9F7AA62B-0FBF-4AFC-8AE7-28F9B3A3A109}" type="presParOf" srcId="{2EF4A5B0-845B-4423-A068-CB533E2DD2C0}" destId="{CAB2AFA5-E793-4F16-9142-3A03BD79427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CBEA7F-BFBB-4105-89FC-4661189222A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47BA6D42-377C-4A50-925E-B7804B2149C8}">
      <dgm:prSet custT="1"/>
      <dgm:spPr/>
      <dgm:t>
        <a:bodyPr/>
        <a:lstStyle/>
        <a:p>
          <a:r>
            <a:rPr lang="en-US" sz="1800" b="1" dirty="0">
              <a:latin typeface="Times New Roman" panose="02020603050405020304" pitchFamily="18" charset="0"/>
              <a:cs typeface="Times New Roman" panose="02020603050405020304" pitchFamily="18" charset="0"/>
            </a:rPr>
            <a:t>Up to $877,436 available</a:t>
          </a:r>
          <a:endParaRPr lang="en-US" sz="1800" dirty="0">
            <a:latin typeface="Times New Roman" panose="02020603050405020304" pitchFamily="18" charset="0"/>
            <a:cs typeface="Times New Roman" panose="02020603050405020304" pitchFamily="18" charset="0"/>
          </a:endParaRPr>
        </a:p>
      </dgm:t>
    </dgm:pt>
    <dgm:pt modelId="{76519291-E791-4CE2-A675-56A9555B87CA}" type="parTrans" cxnId="{40B8B357-3E66-4708-9DA7-583ED11F81F8}">
      <dgm:prSet/>
      <dgm:spPr/>
      <dgm:t>
        <a:bodyPr/>
        <a:lstStyle/>
        <a:p>
          <a:endParaRPr lang="en-US"/>
        </a:p>
      </dgm:t>
    </dgm:pt>
    <dgm:pt modelId="{AC6126A5-FA25-4B15-B79D-57306F5713D8}" type="sibTrans" cxnId="{40B8B357-3E66-4708-9DA7-583ED11F81F8}">
      <dgm:prSet/>
      <dgm:spPr/>
      <dgm:t>
        <a:bodyPr/>
        <a:lstStyle/>
        <a:p>
          <a:endParaRPr lang="en-US"/>
        </a:p>
      </dgm:t>
    </dgm:pt>
    <dgm:pt modelId="{F6E48709-9F51-4ABB-A1F2-F1B2915F94D3}">
      <dgm:prSet custT="1"/>
      <dgm:spPr/>
      <dgm:t>
        <a:bodyPr/>
        <a:lstStyle/>
        <a:p>
          <a:r>
            <a:rPr lang="en-US" sz="1800" b="1" dirty="0"/>
            <a:t>For OSY, Ages 16-24</a:t>
          </a:r>
          <a:endParaRPr lang="en-US" sz="1800" dirty="0"/>
        </a:p>
      </dgm:t>
    </dgm:pt>
    <dgm:pt modelId="{1FC84C32-E71A-4603-8000-8875BA7E1BEF}" type="parTrans" cxnId="{555562A5-C755-4E2A-8ECD-AE33A9FBE1B7}">
      <dgm:prSet/>
      <dgm:spPr/>
      <dgm:t>
        <a:bodyPr/>
        <a:lstStyle/>
        <a:p>
          <a:endParaRPr lang="en-US"/>
        </a:p>
      </dgm:t>
    </dgm:pt>
    <dgm:pt modelId="{9B1894FF-D244-4519-9CF0-8C1D5AB9FF9B}" type="sibTrans" cxnId="{555562A5-C755-4E2A-8ECD-AE33A9FBE1B7}">
      <dgm:prSet/>
      <dgm:spPr/>
      <dgm:t>
        <a:bodyPr/>
        <a:lstStyle/>
        <a:p>
          <a:endParaRPr lang="en-US"/>
        </a:p>
      </dgm:t>
    </dgm:pt>
    <dgm:pt modelId="{1846969B-FDB6-464C-83E8-0CD869C8E7D2}">
      <dgm:prSet custT="1"/>
      <dgm:spPr/>
      <dgm:t>
        <a:bodyPr/>
        <a:lstStyle/>
        <a:p>
          <a:r>
            <a:rPr lang="en-US" sz="1800" b="1" dirty="0">
              <a:latin typeface="Times New Roman" panose="02020603050405020304" pitchFamily="18" charset="0"/>
              <a:cs typeface="Times New Roman" panose="02020603050405020304" pitchFamily="18" charset="0"/>
            </a:rPr>
            <a:t>Funding is dependent on sub-region </a:t>
          </a:r>
        </a:p>
      </dgm:t>
    </dgm:pt>
    <dgm:pt modelId="{AA09B4AB-FAB4-4DAB-AD60-AB02CCEF1886}" type="parTrans" cxnId="{810DD10A-C8F4-4F52-B703-615FBAD5F85F}">
      <dgm:prSet/>
      <dgm:spPr/>
      <dgm:t>
        <a:bodyPr/>
        <a:lstStyle/>
        <a:p>
          <a:endParaRPr lang="en-US"/>
        </a:p>
      </dgm:t>
    </dgm:pt>
    <dgm:pt modelId="{3C903B86-B0F7-457F-96A2-2F912883E0CE}" type="sibTrans" cxnId="{810DD10A-C8F4-4F52-B703-615FBAD5F85F}">
      <dgm:prSet/>
      <dgm:spPr/>
      <dgm:t>
        <a:bodyPr/>
        <a:lstStyle/>
        <a:p>
          <a:endParaRPr lang="en-US"/>
        </a:p>
      </dgm:t>
    </dgm:pt>
    <dgm:pt modelId="{09D009DB-9813-4D0B-8541-C1BBC03D1643}">
      <dgm:prSet custT="1"/>
      <dgm:spPr/>
      <dgm:t>
        <a:bodyPr/>
        <a:lstStyle/>
        <a:p>
          <a:r>
            <a:rPr lang="en-US" sz="1800" b="1" dirty="0">
              <a:latin typeface="Times New Roman" panose="02020603050405020304" pitchFamily="18" charset="0"/>
              <a:cs typeface="Times New Roman" panose="02020603050405020304" pitchFamily="18" charset="0"/>
            </a:rPr>
            <a:t>Targets Disconnected Youth</a:t>
          </a:r>
        </a:p>
      </dgm:t>
    </dgm:pt>
    <dgm:pt modelId="{089FA4A8-380E-45FA-9771-052E4DEFB9FE}" type="parTrans" cxnId="{46AFF588-657A-437E-A221-45990D3E5F03}">
      <dgm:prSet/>
      <dgm:spPr/>
      <dgm:t>
        <a:bodyPr/>
        <a:lstStyle/>
        <a:p>
          <a:endParaRPr lang="en-US"/>
        </a:p>
      </dgm:t>
    </dgm:pt>
    <dgm:pt modelId="{6C318279-2ADC-41DB-8736-1C7073A98790}" type="sibTrans" cxnId="{46AFF588-657A-437E-A221-45990D3E5F03}">
      <dgm:prSet/>
      <dgm:spPr/>
      <dgm:t>
        <a:bodyPr/>
        <a:lstStyle/>
        <a:p>
          <a:endParaRPr lang="en-US"/>
        </a:p>
      </dgm:t>
    </dgm:pt>
    <dgm:pt modelId="{19106C83-C1C2-4CA0-B352-F9341354FB4E}">
      <dgm:prSet custT="1"/>
      <dgm:spPr/>
      <dgm:t>
        <a:bodyPr/>
        <a:lstStyle/>
        <a:p>
          <a:r>
            <a:rPr lang="en-US" sz="1800" b="1" dirty="0">
              <a:latin typeface="Times New Roman" panose="02020603050405020304" pitchFamily="18" charset="0"/>
              <a:cs typeface="Times New Roman" panose="02020603050405020304" pitchFamily="18" charset="0"/>
            </a:rPr>
            <a:t>12-month cost reimbursement contract</a:t>
          </a:r>
          <a:endParaRPr lang="en-US" sz="1800" dirty="0">
            <a:latin typeface="Times New Roman" panose="02020603050405020304" pitchFamily="18" charset="0"/>
            <a:cs typeface="Times New Roman" panose="02020603050405020304" pitchFamily="18" charset="0"/>
          </a:endParaRPr>
        </a:p>
      </dgm:t>
    </dgm:pt>
    <dgm:pt modelId="{19551F40-B633-438B-AE6C-F93EBC23030F}" type="parTrans" cxnId="{66235B72-0C9B-4B3C-A3AA-5A82465BB6D8}">
      <dgm:prSet/>
      <dgm:spPr/>
      <dgm:t>
        <a:bodyPr/>
        <a:lstStyle/>
        <a:p>
          <a:endParaRPr lang="en-US"/>
        </a:p>
      </dgm:t>
    </dgm:pt>
    <dgm:pt modelId="{7FC2CB1B-E8B6-48DD-AF68-41ED98E01B44}" type="sibTrans" cxnId="{66235B72-0C9B-4B3C-A3AA-5A82465BB6D8}">
      <dgm:prSet/>
      <dgm:spPr/>
      <dgm:t>
        <a:bodyPr/>
        <a:lstStyle/>
        <a:p>
          <a:endParaRPr lang="en-US"/>
        </a:p>
      </dgm:t>
    </dgm:pt>
    <dgm:pt modelId="{3CA56FBC-B481-4E4C-AFB7-0F875B662F43}" type="pres">
      <dgm:prSet presAssocID="{BECBEA7F-BFBB-4105-89FC-4661189222A7}" presName="diagram" presStyleCnt="0">
        <dgm:presLayoutVars>
          <dgm:dir/>
          <dgm:resizeHandles val="exact"/>
        </dgm:presLayoutVars>
      </dgm:prSet>
      <dgm:spPr/>
    </dgm:pt>
    <dgm:pt modelId="{AB0A0966-2EFE-422C-B98E-C4661B44CCDA}" type="pres">
      <dgm:prSet presAssocID="{47BA6D42-377C-4A50-925E-B7804B2149C8}" presName="node" presStyleLbl="node1" presStyleIdx="0" presStyleCnt="5">
        <dgm:presLayoutVars>
          <dgm:bulletEnabled val="1"/>
        </dgm:presLayoutVars>
      </dgm:prSet>
      <dgm:spPr/>
    </dgm:pt>
    <dgm:pt modelId="{C98B56D3-E077-4C16-8B02-FE160F9E7B0C}" type="pres">
      <dgm:prSet presAssocID="{AC6126A5-FA25-4B15-B79D-57306F5713D8}" presName="sibTrans" presStyleCnt="0"/>
      <dgm:spPr/>
    </dgm:pt>
    <dgm:pt modelId="{58FCE8F6-4DE5-4AE3-9EB7-65DDA5C1FB7C}" type="pres">
      <dgm:prSet presAssocID="{F6E48709-9F51-4ABB-A1F2-F1B2915F94D3}" presName="node" presStyleLbl="node1" presStyleIdx="1" presStyleCnt="5">
        <dgm:presLayoutVars>
          <dgm:bulletEnabled val="1"/>
        </dgm:presLayoutVars>
      </dgm:prSet>
      <dgm:spPr/>
    </dgm:pt>
    <dgm:pt modelId="{7D69037E-8CAC-4CA8-9ABF-B3EDA74AECCD}" type="pres">
      <dgm:prSet presAssocID="{9B1894FF-D244-4519-9CF0-8C1D5AB9FF9B}" presName="sibTrans" presStyleCnt="0"/>
      <dgm:spPr/>
    </dgm:pt>
    <dgm:pt modelId="{E3C9859E-2695-4509-9BD8-694BB8B2A7B4}" type="pres">
      <dgm:prSet presAssocID="{1846969B-FDB6-464C-83E8-0CD869C8E7D2}" presName="node" presStyleLbl="node1" presStyleIdx="2" presStyleCnt="5">
        <dgm:presLayoutVars>
          <dgm:bulletEnabled val="1"/>
        </dgm:presLayoutVars>
      </dgm:prSet>
      <dgm:spPr/>
    </dgm:pt>
    <dgm:pt modelId="{222465C9-6F61-4C6A-BCD2-1348A6340A3C}" type="pres">
      <dgm:prSet presAssocID="{3C903B86-B0F7-457F-96A2-2F912883E0CE}" presName="sibTrans" presStyleCnt="0"/>
      <dgm:spPr/>
    </dgm:pt>
    <dgm:pt modelId="{271B9773-F208-4B19-90E2-F5045C1268F0}" type="pres">
      <dgm:prSet presAssocID="{09D009DB-9813-4D0B-8541-C1BBC03D1643}" presName="node" presStyleLbl="node1" presStyleIdx="3" presStyleCnt="5">
        <dgm:presLayoutVars>
          <dgm:bulletEnabled val="1"/>
        </dgm:presLayoutVars>
      </dgm:prSet>
      <dgm:spPr/>
    </dgm:pt>
    <dgm:pt modelId="{3370DCAE-87DE-49B1-B73E-A1A6503D9E17}" type="pres">
      <dgm:prSet presAssocID="{6C318279-2ADC-41DB-8736-1C7073A98790}" presName="sibTrans" presStyleCnt="0"/>
      <dgm:spPr/>
    </dgm:pt>
    <dgm:pt modelId="{92B9278D-A792-4019-B213-C8C2D703D016}" type="pres">
      <dgm:prSet presAssocID="{19106C83-C1C2-4CA0-B352-F9341354FB4E}" presName="node" presStyleLbl="node1" presStyleIdx="4" presStyleCnt="5">
        <dgm:presLayoutVars>
          <dgm:bulletEnabled val="1"/>
        </dgm:presLayoutVars>
      </dgm:prSet>
      <dgm:spPr/>
    </dgm:pt>
  </dgm:ptLst>
  <dgm:cxnLst>
    <dgm:cxn modelId="{810DD10A-C8F4-4F52-B703-615FBAD5F85F}" srcId="{BECBEA7F-BFBB-4105-89FC-4661189222A7}" destId="{1846969B-FDB6-464C-83E8-0CD869C8E7D2}" srcOrd="2" destOrd="0" parTransId="{AA09B4AB-FAB4-4DAB-AD60-AB02CCEF1886}" sibTransId="{3C903B86-B0F7-457F-96A2-2F912883E0CE}"/>
    <dgm:cxn modelId="{C913362C-CE55-4AFF-A889-11C007F74A1B}" type="presOf" srcId="{47BA6D42-377C-4A50-925E-B7804B2149C8}" destId="{AB0A0966-2EFE-422C-B98E-C4661B44CCDA}" srcOrd="0" destOrd="0" presId="urn:microsoft.com/office/officeart/2005/8/layout/default"/>
    <dgm:cxn modelId="{EBD2F342-9545-4BDB-B2F3-8BD84D1693B0}" type="presOf" srcId="{BECBEA7F-BFBB-4105-89FC-4661189222A7}" destId="{3CA56FBC-B481-4E4C-AFB7-0F875B662F43}" srcOrd="0" destOrd="0" presId="urn:microsoft.com/office/officeart/2005/8/layout/default"/>
    <dgm:cxn modelId="{66235B72-0C9B-4B3C-A3AA-5A82465BB6D8}" srcId="{BECBEA7F-BFBB-4105-89FC-4661189222A7}" destId="{19106C83-C1C2-4CA0-B352-F9341354FB4E}" srcOrd="4" destOrd="0" parTransId="{19551F40-B633-438B-AE6C-F93EBC23030F}" sibTransId="{7FC2CB1B-E8B6-48DD-AF68-41ED98E01B44}"/>
    <dgm:cxn modelId="{40B8B357-3E66-4708-9DA7-583ED11F81F8}" srcId="{BECBEA7F-BFBB-4105-89FC-4661189222A7}" destId="{47BA6D42-377C-4A50-925E-B7804B2149C8}" srcOrd="0" destOrd="0" parTransId="{76519291-E791-4CE2-A675-56A9555B87CA}" sibTransId="{AC6126A5-FA25-4B15-B79D-57306F5713D8}"/>
    <dgm:cxn modelId="{46AFF588-657A-437E-A221-45990D3E5F03}" srcId="{BECBEA7F-BFBB-4105-89FC-4661189222A7}" destId="{09D009DB-9813-4D0B-8541-C1BBC03D1643}" srcOrd="3" destOrd="0" parTransId="{089FA4A8-380E-45FA-9771-052E4DEFB9FE}" sibTransId="{6C318279-2ADC-41DB-8736-1C7073A98790}"/>
    <dgm:cxn modelId="{2507408C-D0D6-4571-A0C4-401D17D4D4E0}" type="presOf" srcId="{19106C83-C1C2-4CA0-B352-F9341354FB4E}" destId="{92B9278D-A792-4019-B213-C8C2D703D016}" srcOrd="0" destOrd="0" presId="urn:microsoft.com/office/officeart/2005/8/layout/default"/>
    <dgm:cxn modelId="{555562A5-C755-4E2A-8ECD-AE33A9FBE1B7}" srcId="{BECBEA7F-BFBB-4105-89FC-4661189222A7}" destId="{F6E48709-9F51-4ABB-A1F2-F1B2915F94D3}" srcOrd="1" destOrd="0" parTransId="{1FC84C32-E71A-4603-8000-8875BA7E1BEF}" sibTransId="{9B1894FF-D244-4519-9CF0-8C1D5AB9FF9B}"/>
    <dgm:cxn modelId="{9C548BC9-6345-4023-B774-32312EF2FEB9}" type="presOf" srcId="{09D009DB-9813-4D0B-8541-C1BBC03D1643}" destId="{271B9773-F208-4B19-90E2-F5045C1268F0}" srcOrd="0" destOrd="0" presId="urn:microsoft.com/office/officeart/2005/8/layout/default"/>
    <dgm:cxn modelId="{E85827EC-96E4-4D3C-AC53-E2AEDA36FA62}" type="presOf" srcId="{F6E48709-9F51-4ABB-A1F2-F1B2915F94D3}" destId="{58FCE8F6-4DE5-4AE3-9EB7-65DDA5C1FB7C}" srcOrd="0" destOrd="0" presId="urn:microsoft.com/office/officeart/2005/8/layout/default"/>
    <dgm:cxn modelId="{D8A6E3FC-684D-4BA1-82AF-04DDCC17BE80}" type="presOf" srcId="{1846969B-FDB6-464C-83E8-0CD869C8E7D2}" destId="{E3C9859E-2695-4509-9BD8-694BB8B2A7B4}" srcOrd="0" destOrd="0" presId="urn:microsoft.com/office/officeart/2005/8/layout/default"/>
    <dgm:cxn modelId="{4AB5FD88-52D5-48A0-A465-3CE0D1D310C3}" type="presParOf" srcId="{3CA56FBC-B481-4E4C-AFB7-0F875B662F43}" destId="{AB0A0966-2EFE-422C-B98E-C4661B44CCDA}" srcOrd="0" destOrd="0" presId="urn:microsoft.com/office/officeart/2005/8/layout/default"/>
    <dgm:cxn modelId="{D1C766FE-3416-4446-948D-763CBE17158D}" type="presParOf" srcId="{3CA56FBC-B481-4E4C-AFB7-0F875B662F43}" destId="{C98B56D3-E077-4C16-8B02-FE160F9E7B0C}" srcOrd="1" destOrd="0" presId="urn:microsoft.com/office/officeart/2005/8/layout/default"/>
    <dgm:cxn modelId="{3082CF59-9F7A-48D9-AD5D-30E7158E5AD6}" type="presParOf" srcId="{3CA56FBC-B481-4E4C-AFB7-0F875B662F43}" destId="{58FCE8F6-4DE5-4AE3-9EB7-65DDA5C1FB7C}" srcOrd="2" destOrd="0" presId="urn:microsoft.com/office/officeart/2005/8/layout/default"/>
    <dgm:cxn modelId="{42F0FB86-5383-4344-99C9-1DF99D325A10}" type="presParOf" srcId="{3CA56FBC-B481-4E4C-AFB7-0F875B662F43}" destId="{7D69037E-8CAC-4CA8-9ABF-B3EDA74AECCD}" srcOrd="3" destOrd="0" presId="urn:microsoft.com/office/officeart/2005/8/layout/default"/>
    <dgm:cxn modelId="{7D73F474-0D69-41F5-A767-8A40D19BD7A7}" type="presParOf" srcId="{3CA56FBC-B481-4E4C-AFB7-0F875B662F43}" destId="{E3C9859E-2695-4509-9BD8-694BB8B2A7B4}" srcOrd="4" destOrd="0" presId="urn:microsoft.com/office/officeart/2005/8/layout/default"/>
    <dgm:cxn modelId="{3F021843-3EF3-4BB7-ACDA-935212B46DFB}" type="presParOf" srcId="{3CA56FBC-B481-4E4C-AFB7-0F875B662F43}" destId="{222465C9-6F61-4C6A-BCD2-1348A6340A3C}" srcOrd="5" destOrd="0" presId="urn:microsoft.com/office/officeart/2005/8/layout/default"/>
    <dgm:cxn modelId="{64EF5590-1C38-4C20-8D7C-A06639412AB1}" type="presParOf" srcId="{3CA56FBC-B481-4E4C-AFB7-0F875B662F43}" destId="{271B9773-F208-4B19-90E2-F5045C1268F0}" srcOrd="6" destOrd="0" presId="urn:microsoft.com/office/officeart/2005/8/layout/default"/>
    <dgm:cxn modelId="{6F527172-78E5-4DE5-A72F-6BFE89E2D47F}" type="presParOf" srcId="{3CA56FBC-B481-4E4C-AFB7-0F875B662F43}" destId="{3370DCAE-87DE-49B1-B73E-A1A6503D9E17}" srcOrd="7" destOrd="0" presId="urn:microsoft.com/office/officeart/2005/8/layout/default"/>
    <dgm:cxn modelId="{610BAB7C-0C1B-4FC1-8137-82B87B924A35}" type="presParOf" srcId="{3CA56FBC-B481-4E4C-AFB7-0F875B662F43}" destId="{92B9278D-A792-4019-B213-C8C2D703D01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CBEA7F-BFBB-4105-89FC-4661189222A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47BA6D42-377C-4A50-925E-B7804B2149C8}">
      <dgm:prSet/>
      <dgm:spPr/>
      <dgm:t>
        <a:bodyPr/>
        <a:lstStyle/>
        <a:p>
          <a:r>
            <a:rPr lang="en-US" b="1" dirty="0"/>
            <a:t>Up </a:t>
          </a:r>
          <a:r>
            <a:rPr lang="en-US" b="1" dirty="0">
              <a:solidFill>
                <a:srgbClr val="FFFFFF"/>
              </a:solidFill>
            </a:rPr>
            <a:t>to </a:t>
          </a:r>
          <a:r>
            <a:rPr lang="en-US" b="1" cap="none" spc="0" dirty="0">
              <a:solidFill>
                <a:srgbClr val="FFFFFF"/>
              </a:solidFill>
              <a:effectLst/>
            </a:rPr>
            <a:t>$292,479 </a:t>
          </a:r>
          <a:r>
            <a:rPr lang="en-US" b="1" dirty="0">
              <a:solidFill>
                <a:srgbClr val="FFFFFF"/>
              </a:solidFill>
            </a:rPr>
            <a:t>available</a:t>
          </a:r>
          <a:endParaRPr lang="en-US" dirty="0">
            <a:solidFill>
              <a:srgbClr val="FFFFFF"/>
            </a:solidFill>
          </a:endParaRPr>
        </a:p>
      </dgm:t>
    </dgm:pt>
    <dgm:pt modelId="{76519291-E791-4CE2-A675-56A9555B87CA}" type="parTrans" cxnId="{40B8B357-3E66-4708-9DA7-583ED11F81F8}">
      <dgm:prSet/>
      <dgm:spPr/>
      <dgm:t>
        <a:bodyPr/>
        <a:lstStyle/>
        <a:p>
          <a:endParaRPr lang="en-US"/>
        </a:p>
      </dgm:t>
    </dgm:pt>
    <dgm:pt modelId="{AC6126A5-FA25-4B15-B79D-57306F5713D8}" type="sibTrans" cxnId="{40B8B357-3E66-4708-9DA7-583ED11F81F8}">
      <dgm:prSet/>
      <dgm:spPr/>
      <dgm:t>
        <a:bodyPr/>
        <a:lstStyle/>
        <a:p>
          <a:endParaRPr lang="en-US"/>
        </a:p>
      </dgm:t>
    </dgm:pt>
    <dgm:pt modelId="{F6E48709-9F51-4ABB-A1F2-F1B2915F94D3}">
      <dgm:prSet/>
      <dgm:spPr/>
      <dgm:t>
        <a:bodyPr/>
        <a:lstStyle/>
        <a:p>
          <a:r>
            <a:rPr lang="en-US" b="1" dirty="0"/>
            <a:t>For ISY, Ages 16-21</a:t>
          </a:r>
        </a:p>
      </dgm:t>
    </dgm:pt>
    <dgm:pt modelId="{1FC84C32-E71A-4603-8000-8875BA7E1BEF}" type="parTrans" cxnId="{555562A5-C755-4E2A-8ECD-AE33A9FBE1B7}">
      <dgm:prSet/>
      <dgm:spPr/>
      <dgm:t>
        <a:bodyPr/>
        <a:lstStyle/>
        <a:p>
          <a:endParaRPr lang="en-US"/>
        </a:p>
      </dgm:t>
    </dgm:pt>
    <dgm:pt modelId="{9B1894FF-D244-4519-9CF0-8C1D5AB9FF9B}" type="sibTrans" cxnId="{555562A5-C755-4E2A-8ECD-AE33A9FBE1B7}">
      <dgm:prSet/>
      <dgm:spPr/>
      <dgm:t>
        <a:bodyPr/>
        <a:lstStyle/>
        <a:p>
          <a:endParaRPr lang="en-US"/>
        </a:p>
      </dgm:t>
    </dgm:pt>
    <dgm:pt modelId="{1846969B-FDB6-464C-83E8-0CD869C8E7D2}">
      <dgm:prSet/>
      <dgm:spPr/>
      <dgm:t>
        <a:bodyPr/>
        <a:lstStyle/>
        <a:p>
          <a:r>
            <a:rPr lang="en-US" b="1" dirty="0"/>
            <a:t>Employer partners should be fully engaged and ready to support placement goals</a:t>
          </a:r>
        </a:p>
      </dgm:t>
    </dgm:pt>
    <dgm:pt modelId="{AA09B4AB-FAB4-4DAB-AD60-AB02CCEF1886}" type="parTrans" cxnId="{810DD10A-C8F4-4F52-B703-615FBAD5F85F}">
      <dgm:prSet/>
      <dgm:spPr/>
      <dgm:t>
        <a:bodyPr/>
        <a:lstStyle/>
        <a:p>
          <a:endParaRPr lang="en-US"/>
        </a:p>
      </dgm:t>
    </dgm:pt>
    <dgm:pt modelId="{3C903B86-B0F7-457F-96A2-2F912883E0CE}" type="sibTrans" cxnId="{810DD10A-C8F4-4F52-B703-615FBAD5F85F}">
      <dgm:prSet/>
      <dgm:spPr/>
      <dgm:t>
        <a:bodyPr/>
        <a:lstStyle/>
        <a:p>
          <a:endParaRPr lang="en-US"/>
        </a:p>
      </dgm:t>
    </dgm:pt>
    <dgm:pt modelId="{09D009DB-9813-4D0B-8541-C1BBC03D1643}">
      <dgm:prSet/>
      <dgm:spPr/>
      <dgm:t>
        <a:bodyPr/>
        <a:lstStyle/>
        <a:p>
          <a:r>
            <a:rPr lang="en-US" b="1" dirty="0"/>
            <a:t>Funding is not dependent on sub-region </a:t>
          </a:r>
        </a:p>
      </dgm:t>
    </dgm:pt>
    <dgm:pt modelId="{089FA4A8-380E-45FA-9771-052E4DEFB9FE}" type="parTrans" cxnId="{46AFF588-657A-437E-A221-45990D3E5F03}">
      <dgm:prSet/>
      <dgm:spPr/>
      <dgm:t>
        <a:bodyPr/>
        <a:lstStyle/>
        <a:p>
          <a:endParaRPr lang="en-US"/>
        </a:p>
      </dgm:t>
    </dgm:pt>
    <dgm:pt modelId="{6C318279-2ADC-41DB-8736-1C7073A98790}" type="sibTrans" cxnId="{46AFF588-657A-437E-A221-45990D3E5F03}">
      <dgm:prSet/>
      <dgm:spPr/>
      <dgm:t>
        <a:bodyPr/>
        <a:lstStyle/>
        <a:p>
          <a:endParaRPr lang="en-US"/>
        </a:p>
      </dgm:t>
    </dgm:pt>
    <dgm:pt modelId="{19106C83-C1C2-4CA0-B352-F9341354FB4E}">
      <dgm:prSet/>
      <dgm:spPr/>
      <dgm:t>
        <a:bodyPr/>
        <a:lstStyle/>
        <a:p>
          <a:r>
            <a:rPr lang="en-US" b="1" dirty="0">
              <a:latin typeface="Calibri" panose="020F0502020204030204" pitchFamily="34" charset="0"/>
              <a:cs typeface="Calibri" panose="020F0502020204030204" pitchFamily="34" charset="0"/>
            </a:rPr>
            <a:t>12-month cost reimbursement contract</a:t>
          </a:r>
          <a:endParaRPr lang="en-US" b="1" dirty="0"/>
        </a:p>
      </dgm:t>
    </dgm:pt>
    <dgm:pt modelId="{19551F40-B633-438B-AE6C-F93EBC23030F}" type="parTrans" cxnId="{66235B72-0C9B-4B3C-A3AA-5A82465BB6D8}">
      <dgm:prSet/>
      <dgm:spPr/>
      <dgm:t>
        <a:bodyPr/>
        <a:lstStyle/>
        <a:p>
          <a:endParaRPr lang="en-US"/>
        </a:p>
      </dgm:t>
    </dgm:pt>
    <dgm:pt modelId="{7FC2CB1B-E8B6-48DD-AF68-41ED98E01B44}" type="sibTrans" cxnId="{66235B72-0C9B-4B3C-A3AA-5A82465BB6D8}">
      <dgm:prSet/>
      <dgm:spPr/>
      <dgm:t>
        <a:bodyPr/>
        <a:lstStyle/>
        <a:p>
          <a:endParaRPr lang="en-US"/>
        </a:p>
      </dgm:t>
    </dgm:pt>
    <dgm:pt modelId="{3CA56FBC-B481-4E4C-AFB7-0F875B662F43}" type="pres">
      <dgm:prSet presAssocID="{BECBEA7F-BFBB-4105-89FC-4661189222A7}" presName="diagram" presStyleCnt="0">
        <dgm:presLayoutVars>
          <dgm:dir/>
          <dgm:resizeHandles val="exact"/>
        </dgm:presLayoutVars>
      </dgm:prSet>
      <dgm:spPr/>
    </dgm:pt>
    <dgm:pt modelId="{AB0A0966-2EFE-422C-B98E-C4661B44CCDA}" type="pres">
      <dgm:prSet presAssocID="{47BA6D42-377C-4A50-925E-B7804B2149C8}" presName="node" presStyleLbl="node1" presStyleIdx="0" presStyleCnt="5">
        <dgm:presLayoutVars>
          <dgm:bulletEnabled val="1"/>
        </dgm:presLayoutVars>
      </dgm:prSet>
      <dgm:spPr/>
    </dgm:pt>
    <dgm:pt modelId="{C98B56D3-E077-4C16-8B02-FE160F9E7B0C}" type="pres">
      <dgm:prSet presAssocID="{AC6126A5-FA25-4B15-B79D-57306F5713D8}" presName="sibTrans" presStyleCnt="0"/>
      <dgm:spPr/>
    </dgm:pt>
    <dgm:pt modelId="{58FCE8F6-4DE5-4AE3-9EB7-65DDA5C1FB7C}" type="pres">
      <dgm:prSet presAssocID="{F6E48709-9F51-4ABB-A1F2-F1B2915F94D3}" presName="node" presStyleLbl="node1" presStyleIdx="1" presStyleCnt="5">
        <dgm:presLayoutVars>
          <dgm:bulletEnabled val="1"/>
        </dgm:presLayoutVars>
      </dgm:prSet>
      <dgm:spPr/>
    </dgm:pt>
    <dgm:pt modelId="{7D69037E-8CAC-4CA8-9ABF-B3EDA74AECCD}" type="pres">
      <dgm:prSet presAssocID="{9B1894FF-D244-4519-9CF0-8C1D5AB9FF9B}" presName="sibTrans" presStyleCnt="0"/>
      <dgm:spPr/>
    </dgm:pt>
    <dgm:pt modelId="{E3C9859E-2695-4509-9BD8-694BB8B2A7B4}" type="pres">
      <dgm:prSet presAssocID="{1846969B-FDB6-464C-83E8-0CD869C8E7D2}" presName="node" presStyleLbl="node1" presStyleIdx="2" presStyleCnt="5">
        <dgm:presLayoutVars>
          <dgm:bulletEnabled val="1"/>
        </dgm:presLayoutVars>
      </dgm:prSet>
      <dgm:spPr/>
    </dgm:pt>
    <dgm:pt modelId="{222465C9-6F61-4C6A-BCD2-1348A6340A3C}" type="pres">
      <dgm:prSet presAssocID="{3C903B86-B0F7-457F-96A2-2F912883E0CE}" presName="sibTrans" presStyleCnt="0"/>
      <dgm:spPr/>
    </dgm:pt>
    <dgm:pt modelId="{271B9773-F208-4B19-90E2-F5045C1268F0}" type="pres">
      <dgm:prSet presAssocID="{09D009DB-9813-4D0B-8541-C1BBC03D1643}" presName="node" presStyleLbl="node1" presStyleIdx="3" presStyleCnt="5">
        <dgm:presLayoutVars>
          <dgm:bulletEnabled val="1"/>
        </dgm:presLayoutVars>
      </dgm:prSet>
      <dgm:spPr/>
    </dgm:pt>
    <dgm:pt modelId="{3370DCAE-87DE-49B1-B73E-A1A6503D9E17}" type="pres">
      <dgm:prSet presAssocID="{6C318279-2ADC-41DB-8736-1C7073A98790}" presName="sibTrans" presStyleCnt="0"/>
      <dgm:spPr/>
    </dgm:pt>
    <dgm:pt modelId="{92B9278D-A792-4019-B213-C8C2D703D016}" type="pres">
      <dgm:prSet presAssocID="{19106C83-C1C2-4CA0-B352-F9341354FB4E}" presName="node" presStyleLbl="node1" presStyleIdx="4" presStyleCnt="5">
        <dgm:presLayoutVars>
          <dgm:bulletEnabled val="1"/>
        </dgm:presLayoutVars>
      </dgm:prSet>
      <dgm:spPr/>
    </dgm:pt>
  </dgm:ptLst>
  <dgm:cxnLst>
    <dgm:cxn modelId="{810DD10A-C8F4-4F52-B703-615FBAD5F85F}" srcId="{BECBEA7F-BFBB-4105-89FC-4661189222A7}" destId="{1846969B-FDB6-464C-83E8-0CD869C8E7D2}" srcOrd="2" destOrd="0" parTransId="{AA09B4AB-FAB4-4DAB-AD60-AB02CCEF1886}" sibTransId="{3C903B86-B0F7-457F-96A2-2F912883E0CE}"/>
    <dgm:cxn modelId="{C913362C-CE55-4AFF-A889-11C007F74A1B}" type="presOf" srcId="{47BA6D42-377C-4A50-925E-B7804B2149C8}" destId="{AB0A0966-2EFE-422C-B98E-C4661B44CCDA}" srcOrd="0" destOrd="0" presId="urn:microsoft.com/office/officeart/2005/8/layout/default"/>
    <dgm:cxn modelId="{EBD2F342-9545-4BDB-B2F3-8BD84D1693B0}" type="presOf" srcId="{BECBEA7F-BFBB-4105-89FC-4661189222A7}" destId="{3CA56FBC-B481-4E4C-AFB7-0F875B662F43}" srcOrd="0" destOrd="0" presId="urn:microsoft.com/office/officeart/2005/8/layout/default"/>
    <dgm:cxn modelId="{66235B72-0C9B-4B3C-A3AA-5A82465BB6D8}" srcId="{BECBEA7F-BFBB-4105-89FC-4661189222A7}" destId="{19106C83-C1C2-4CA0-B352-F9341354FB4E}" srcOrd="4" destOrd="0" parTransId="{19551F40-B633-438B-AE6C-F93EBC23030F}" sibTransId="{7FC2CB1B-E8B6-48DD-AF68-41ED98E01B44}"/>
    <dgm:cxn modelId="{40B8B357-3E66-4708-9DA7-583ED11F81F8}" srcId="{BECBEA7F-BFBB-4105-89FC-4661189222A7}" destId="{47BA6D42-377C-4A50-925E-B7804B2149C8}" srcOrd="0" destOrd="0" parTransId="{76519291-E791-4CE2-A675-56A9555B87CA}" sibTransId="{AC6126A5-FA25-4B15-B79D-57306F5713D8}"/>
    <dgm:cxn modelId="{46AFF588-657A-437E-A221-45990D3E5F03}" srcId="{BECBEA7F-BFBB-4105-89FC-4661189222A7}" destId="{09D009DB-9813-4D0B-8541-C1BBC03D1643}" srcOrd="3" destOrd="0" parTransId="{089FA4A8-380E-45FA-9771-052E4DEFB9FE}" sibTransId="{6C318279-2ADC-41DB-8736-1C7073A98790}"/>
    <dgm:cxn modelId="{2507408C-D0D6-4571-A0C4-401D17D4D4E0}" type="presOf" srcId="{19106C83-C1C2-4CA0-B352-F9341354FB4E}" destId="{92B9278D-A792-4019-B213-C8C2D703D016}" srcOrd="0" destOrd="0" presId="urn:microsoft.com/office/officeart/2005/8/layout/default"/>
    <dgm:cxn modelId="{555562A5-C755-4E2A-8ECD-AE33A9FBE1B7}" srcId="{BECBEA7F-BFBB-4105-89FC-4661189222A7}" destId="{F6E48709-9F51-4ABB-A1F2-F1B2915F94D3}" srcOrd="1" destOrd="0" parTransId="{1FC84C32-E71A-4603-8000-8875BA7E1BEF}" sibTransId="{9B1894FF-D244-4519-9CF0-8C1D5AB9FF9B}"/>
    <dgm:cxn modelId="{9C548BC9-6345-4023-B774-32312EF2FEB9}" type="presOf" srcId="{09D009DB-9813-4D0B-8541-C1BBC03D1643}" destId="{271B9773-F208-4B19-90E2-F5045C1268F0}" srcOrd="0" destOrd="0" presId="urn:microsoft.com/office/officeart/2005/8/layout/default"/>
    <dgm:cxn modelId="{E85827EC-96E4-4D3C-AC53-E2AEDA36FA62}" type="presOf" srcId="{F6E48709-9F51-4ABB-A1F2-F1B2915F94D3}" destId="{58FCE8F6-4DE5-4AE3-9EB7-65DDA5C1FB7C}" srcOrd="0" destOrd="0" presId="urn:microsoft.com/office/officeart/2005/8/layout/default"/>
    <dgm:cxn modelId="{D8A6E3FC-684D-4BA1-82AF-04DDCC17BE80}" type="presOf" srcId="{1846969B-FDB6-464C-83E8-0CD869C8E7D2}" destId="{E3C9859E-2695-4509-9BD8-694BB8B2A7B4}" srcOrd="0" destOrd="0" presId="urn:microsoft.com/office/officeart/2005/8/layout/default"/>
    <dgm:cxn modelId="{4AB5FD88-52D5-48A0-A465-3CE0D1D310C3}" type="presParOf" srcId="{3CA56FBC-B481-4E4C-AFB7-0F875B662F43}" destId="{AB0A0966-2EFE-422C-B98E-C4661B44CCDA}" srcOrd="0" destOrd="0" presId="urn:microsoft.com/office/officeart/2005/8/layout/default"/>
    <dgm:cxn modelId="{D1C766FE-3416-4446-948D-763CBE17158D}" type="presParOf" srcId="{3CA56FBC-B481-4E4C-AFB7-0F875B662F43}" destId="{C98B56D3-E077-4C16-8B02-FE160F9E7B0C}" srcOrd="1" destOrd="0" presId="urn:microsoft.com/office/officeart/2005/8/layout/default"/>
    <dgm:cxn modelId="{3082CF59-9F7A-48D9-AD5D-30E7158E5AD6}" type="presParOf" srcId="{3CA56FBC-B481-4E4C-AFB7-0F875B662F43}" destId="{58FCE8F6-4DE5-4AE3-9EB7-65DDA5C1FB7C}" srcOrd="2" destOrd="0" presId="urn:microsoft.com/office/officeart/2005/8/layout/default"/>
    <dgm:cxn modelId="{42F0FB86-5383-4344-99C9-1DF99D325A10}" type="presParOf" srcId="{3CA56FBC-B481-4E4C-AFB7-0F875B662F43}" destId="{7D69037E-8CAC-4CA8-9ABF-B3EDA74AECCD}" srcOrd="3" destOrd="0" presId="urn:microsoft.com/office/officeart/2005/8/layout/default"/>
    <dgm:cxn modelId="{7D73F474-0D69-41F5-A767-8A40D19BD7A7}" type="presParOf" srcId="{3CA56FBC-B481-4E4C-AFB7-0F875B662F43}" destId="{E3C9859E-2695-4509-9BD8-694BB8B2A7B4}" srcOrd="4" destOrd="0" presId="urn:microsoft.com/office/officeart/2005/8/layout/default"/>
    <dgm:cxn modelId="{3F021843-3EF3-4BB7-ACDA-935212B46DFB}" type="presParOf" srcId="{3CA56FBC-B481-4E4C-AFB7-0F875B662F43}" destId="{222465C9-6F61-4C6A-BCD2-1348A6340A3C}" srcOrd="5" destOrd="0" presId="urn:microsoft.com/office/officeart/2005/8/layout/default"/>
    <dgm:cxn modelId="{64EF5590-1C38-4C20-8D7C-A06639412AB1}" type="presParOf" srcId="{3CA56FBC-B481-4E4C-AFB7-0F875B662F43}" destId="{271B9773-F208-4B19-90E2-F5045C1268F0}" srcOrd="6" destOrd="0" presId="urn:microsoft.com/office/officeart/2005/8/layout/default"/>
    <dgm:cxn modelId="{6F527172-78E5-4DE5-A72F-6BFE89E2D47F}" type="presParOf" srcId="{3CA56FBC-B481-4E4C-AFB7-0F875B662F43}" destId="{3370DCAE-87DE-49B1-B73E-A1A6503D9E17}" srcOrd="7" destOrd="0" presId="urn:microsoft.com/office/officeart/2005/8/layout/default"/>
    <dgm:cxn modelId="{610BAB7C-0C1B-4FC1-8137-82B87B924A35}" type="presParOf" srcId="{3CA56FBC-B481-4E4C-AFB7-0F875B662F43}" destId="{92B9278D-A792-4019-B213-C8C2D703D01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D3E6D-F90A-4000-BC0E-C059D4AFF8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B4F2750-B324-4D79-9CE0-3669C17BEA94}">
      <dgm:prSet custT="1"/>
      <dgm:spPr/>
      <dgm:t>
        <a:bodyPr/>
        <a:lstStyle/>
        <a:p>
          <a:r>
            <a:rPr lang="en-US" sz="1800" b="1" dirty="0"/>
            <a:t>Out-of-School Youth</a:t>
          </a:r>
          <a:r>
            <a:rPr lang="en-US" sz="1800" dirty="0"/>
            <a:t>, aged 16-24, are not enrolled in school and may encounter challenges in accessing education and/or employment opportunities. </a:t>
          </a:r>
        </a:p>
      </dgm:t>
    </dgm:pt>
    <dgm:pt modelId="{A276F6D2-B5C5-442D-A5E2-4496FEA336A4}" type="parTrans" cxnId="{357529D6-05C3-4DAF-80ED-4DE31C7E1682}">
      <dgm:prSet/>
      <dgm:spPr/>
      <dgm:t>
        <a:bodyPr/>
        <a:lstStyle/>
        <a:p>
          <a:endParaRPr lang="en-US"/>
        </a:p>
      </dgm:t>
    </dgm:pt>
    <dgm:pt modelId="{47755F63-41EC-4B16-A514-A0F961485EA3}" type="sibTrans" cxnId="{357529D6-05C3-4DAF-80ED-4DE31C7E1682}">
      <dgm:prSet/>
      <dgm:spPr/>
      <dgm:t>
        <a:bodyPr/>
        <a:lstStyle/>
        <a:p>
          <a:endParaRPr lang="en-US"/>
        </a:p>
      </dgm:t>
    </dgm:pt>
    <dgm:pt modelId="{87583217-07DE-4C70-BB2D-B623EE3DB4F0}">
      <dgm:prSet custT="1"/>
      <dgm:spPr/>
      <dgm:t>
        <a:bodyPr/>
        <a:lstStyle/>
        <a:p>
          <a:r>
            <a:rPr lang="en-US" sz="1800" b="1" dirty="0"/>
            <a:t>In-School Youth</a:t>
          </a:r>
          <a:r>
            <a:rPr lang="en-US" sz="1800" dirty="0"/>
            <a:t>, aged 16-21, are attending school, come from low-income backgrounds, and encounter additional potential barriers. </a:t>
          </a:r>
        </a:p>
      </dgm:t>
    </dgm:pt>
    <dgm:pt modelId="{86514A87-0E8F-4297-8014-BE1CAA7C22E7}" type="parTrans" cxnId="{4B628097-7276-4C86-B3D0-52CA0696A36B}">
      <dgm:prSet/>
      <dgm:spPr/>
      <dgm:t>
        <a:bodyPr/>
        <a:lstStyle/>
        <a:p>
          <a:endParaRPr lang="en-US"/>
        </a:p>
      </dgm:t>
    </dgm:pt>
    <dgm:pt modelId="{C7F89FED-8F19-4816-9E84-3D7DF20593AE}" type="sibTrans" cxnId="{4B628097-7276-4C86-B3D0-52CA0696A36B}">
      <dgm:prSet/>
      <dgm:spPr/>
      <dgm:t>
        <a:bodyPr/>
        <a:lstStyle/>
        <a:p>
          <a:endParaRPr lang="en-US"/>
        </a:p>
      </dgm:t>
    </dgm:pt>
    <dgm:pt modelId="{CB3A488B-72FC-4205-92F4-F7DF05C11571}">
      <dgm:prSet/>
      <dgm:spPr/>
      <dgm:t>
        <a:bodyPr/>
        <a:lstStyle/>
        <a:p>
          <a:r>
            <a:rPr lang="en-US" dirty="0"/>
            <a:t>Bidders will detail their strategies for engaging these youth, including introducing them to diverse career pathways, providing industry-specific employment training, and offering wraparound support services as needed.</a:t>
          </a:r>
        </a:p>
      </dgm:t>
    </dgm:pt>
    <dgm:pt modelId="{79116DDA-0518-48A0-B101-7EED9F374099}" type="parTrans" cxnId="{754AA368-C81E-49FB-BE56-6129CC7A6B3D}">
      <dgm:prSet/>
      <dgm:spPr/>
      <dgm:t>
        <a:bodyPr/>
        <a:lstStyle/>
        <a:p>
          <a:endParaRPr lang="en-US"/>
        </a:p>
      </dgm:t>
    </dgm:pt>
    <dgm:pt modelId="{9900961F-C353-4071-97D1-AAFD25C8E041}" type="sibTrans" cxnId="{754AA368-C81E-49FB-BE56-6129CC7A6B3D}">
      <dgm:prSet/>
      <dgm:spPr/>
      <dgm:t>
        <a:bodyPr/>
        <a:lstStyle/>
        <a:p>
          <a:endParaRPr lang="en-US"/>
        </a:p>
      </dgm:t>
    </dgm:pt>
    <dgm:pt modelId="{A96C390E-861A-4309-BBBE-C9E44A2A4A40}" type="pres">
      <dgm:prSet presAssocID="{0E4D3E6D-F90A-4000-BC0E-C059D4AFF8D0}" presName="root" presStyleCnt="0">
        <dgm:presLayoutVars>
          <dgm:dir/>
          <dgm:resizeHandles val="exact"/>
        </dgm:presLayoutVars>
      </dgm:prSet>
      <dgm:spPr/>
    </dgm:pt>
    <dgm:pt modelId="{1F2AE891-44EF-475C-91AE-B3D0C2455376}" type="pres">
      <dgm:prSet presAssocID="{DB4F2750-B324-4D79-9CE0-3669C17BEA94}" presName="compNode" presStyleCnt="0"/>
      <dgm:spPr/>
    </dgm:pt>
    <dgm:pt modelId="{96147A1D-11B1-4F8F-9A5F-A9D19987DCD9}" type="pres">
      <dgm:prSet presAssocID="{DB4F2750-B324-4D79-9CE0-3669C17BEA94}" presName="bgRect" presStyleLbl="bgShp" presStyleIdx="0" presStyleCnt="3"/>
      <dgm:spPr/>
    </dgm:pt>
    <dgm:pt modelId="{CEA866D4-5530-441C-8EDB-AE1CD6798548}" type="pres">
      <dgm:prSet presAssocID="{DB4F2750-B324-4D79-9CE0-3669C17BEA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8ACAA10B-029B-4F27-A1E6-D0A71242469D}" type="pres">
      <dgm:prSet presAssocID="{DB4F2750-B324-4D79-9CE0-3669C17BEA94}" presName="spaceRect" presStyleCnt="0"/>
      <dgm:spPr/>
    </dgm:pt>
    <dgm:pt modelId="{9CCC64BB-4301-4C28-BBA1-E6751436D912}" type="pres">
      <dgm:prSet presAssocID="{DB4F2750-B324-4D79-9CE0-3669C17BEA94}" presName="parTx" presStyleLbl="revTx" presStyleIdx="0" presStyleCnt="3">
        <dgm:presLayoutVars>
          <dgm:chMax val="0"/>
          <dgm:chPref val="0"/>
        </dgm:presLayoutVars>
      </dgm:prSet>
      <dgm:spPr/>
    </dgm:pt>
    <dgm:pt modelId="{510851A5-E8C1-49D9-A2A6-BE19F8F1EC57}" type="pres">
      <dgm:prSet presAssocID="{47755F63-41EC-4B16-A514-A0F961485EA3}" presName="sibTrans" presStyleCnt="0"/>
      <dgm:spPr/>
    </dgm:pt>
    <dgm:pt modelId="{C17DAE65-C346-4644-91DB-14F81B943F9D}" type="pres">
      <dgm:prSet presAssocID="{87583217-07DE-4C70-BB2D-B623EE3DB4F0}" presName="compNode" presStyleCnt="0"/>
      <dgm:spPr/>
    </dgm:pt>
    <dgm:pt modelId="{0C211E3D-7643-4C98-BF6A-BCF881FB2FE9}" type="pres">
      <dgm:prSet presAssocID="{87583217-07DE-4C70-BB2D-B623EE3DB4F0}" presName="bgRect" presStyleLbl="bgShp" presStyleIdx="1" presStyleCnt="3"/>
      <dgm:spPr/>
    </dgm:pt>
    <dgm:pt modelId="{20F0F93C-F132-4BE6-A01E-851AA820B66F}" type="pres">
      <dgm:prSet presAssocID="{87583217-07DE-4C70-BB2D-B623EE3DB4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C4A1A74-A478-4E7A-AD35-1B5020EF6A40}" type="pres">
      <dgm:prSet presAssocID="{87583217-07DE-4C70-BB2D-B623EE3DB4F0}" presName="spaceRect" presStyleCnt="0"/>
      <dgm:spPr/>
    </dgm:pt>
    <dgm:pt modelId="{3AF6FBDA-B802-4585-9F76-A1C9CCF4ED51}" type="pres">
      <dgm:prSet presAssocID="{87583217-07DE-4C70-BB2D-B623EE3DB4F0}" presName="parTx" presStyleLbl="revTx" presStyleIdx="1" presStyleCnt="3">
        <dgm:presLayoutVars>
          <dgm:chMax val="0"/>
          <dgm:chPref val="0"/>
        </dgm:presLayoutVars>
      </dgm:prSet>
      <dgm:spPr/>
    </dgm:pt>
    <dgm:pt modelId="{69451056-4DA6-4C75-86CB-A724260A5289}" type="pres">
      <dgm:prSet presAssocID="{C7F89FED-8F19-4816-9E84-3D7DF20593AE}" presName="sibTrans" presStyleCnt="0"/>
      <dgm:spPr/>
    </dgm:pt>
    <dgm:pt modelId="{00EA09F0-811B-493B-B2F7-3B0929289BB9}" type="pres">
      <dgm:prSet presAssocID="{CB3A488B-72FC-4205-92F4-F7DF05C11571}" presName="compNode" presStyleCnt="0"/>
      <dgm:spPr/>
    </dgm:pt>
    <dgm:pt modelId="{EA6EA315-1998-4851-8C1C-E66AF0204751}" type="pres">
      <dgm:prSet presAssocID="{CB3A488B-72FC-4205-92F4-F7DF05C11571}" presName="bgRect" presStyleLbl="bgShp" presStyleIdx="2" presStyleCnt="3"/>
      <dgm:spPr/>
    </dgm:pt>
    <dgm:pt modelId="{6ED305F2-6C25-4C6C-ACED-C7AEBDBA89B6}" type="pres">
      <dgm:prSet presAssocID="{CB3A488B-72FC-4205-92F4-F7DF05C115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6F663A5-A466-439F-91D5-A6A5CFE4BD42}" type="pres">
      <dgm:prSet presAssocID="{CB3A488B-72FC-4205-92F4-F7DF05C11571}" presName="spaceRect" presStyleCnt="0"/>
      <dgm:spPr/>
    </dgm:pt>
    <dgm:pt modelId="{3BA2405C-7413-4051-ACDE-36C80D36792F}" type="pres">
      <dgm:prSet presAssocID="{CB3A488B-72FC-4205-92F4-F7DF05C11571}" presName="parTx" presStyleLbl="revTx" presStyleIdx="2" presStyleCnt="3">
        <dgm:presLayoutVars>
          <dgm:chMax val="0"/>
          <dgm:chPref val="0"/>
        </dgm:presLayoutVars>
      </dgm:prSet>
      <dgm:spPr/>
    </dgm:pt>
  </dgm:ptLst>
  <dgm:cxnLst>
    <dgm:cxn modelId="{A614070C-7834-404F-89D5-4D9977AA0A44}" type="presOf" srcId="{DB4F2750-B324-4D79-9CE0-3669C17BEA94}" destId="{9CCC64BB-4301-4C28-BBA1-E6751436D912}" srcOrd="0" destOrd="0" presId="urn:microsoft.com/office/officeart/2018/2/layout/IconVerticalSolidList"/>
    <dgm:cxn modelId="{AD4DEF1F-64C7-4EE0-AAF8-DA0732E625DB}" type="presOf" srcId="{87583217-07DE-4C70-BB2D-B623EE3DB4F0}" destId="{3AF6FBDA-B802-4585-9F76-A1C9CCF4ED51}" srcOrd="0" destOrd="0" presId="urn:microsoft.com/office/officeart/2018/2/layout/IconVerticalSolidList"/>
    <dgm:cxn modelId="{754AA368-C81E-49FB-BE56-6129CC7A6B3D}" srcId="{0E4D3E6D-F90A-4000-BC0E-C059D4AFF8D0}" destId="{CB3A488B-72FC-4205-92F4-F7DF05C11571}" srcOrd="2" destOrd="0" parTransId="{79116DDA-0518-48A0-B101-7EED9F374099}" sibTransId="{9900961F-C353-4071-97D1-AAFD25C8E041}"/>
    <dgm:cxn modelId="{15B2554B-D5EE-4109-B6B4-84E4E500446F}" type="presOf" srcId="{CB3A488B-72FC-4205-92F4-F7DF05C11571}" destId="{3BA2405C-7413-4051-ACDE-36C80D36792F}" srcOrd="0" destOrd="0" presId="urn:microsoft.com/office/officeart/2018/2/layout/IconVerticalSolidList"/>
    <dgm:cxn modelId="{C5C0CC4C-A48A-4E4B-8F05-EA2665EDEB83}" type="presOf" srcId="{0E4D3E6D-F90A-4000-BC0E-C059D4AFF8D0}" destId="{A96C390E-861A-4309-BBBE-C9E44A2A4A40}" srcOrd="0" destOrd="0" presId="urn:microsoft.com/office/officeart/2018/2/layout/IconVerticalSolidList"/>
    <dgm:cxn modelId="{4B628097-7276-4C86-B3D0-52CA0696A36B}" srcId="{0E4D3E6D-F90A-4000-BC0E-C059D4AFF8D0}" destId="{87583217-07DE-4C70-BB2D-B623EE3DB4F0}" srcOrd="1" destOrd="0" parTransId="{86514A87-0E8F-4297-8014-BE1CAA7C22E7}" sibTransId="{C7F89FED-8F19-4816-9E84-3D7DF20593AE}"/>
    <dgm:cxn modelId="{357529D6-05C3-4DAF-80ED-4DE31C7E1682}" srcId="{0E4D3E6D-F90A-4000-BC0E-C059D4AFF8D0}" destId="{DB4F2750-B324-4D79-9CE0-3669C17BEA94}" srcOrd="0" destOrd="0" parTransId="{A276F6D2-B5C5-442D-A5E2-4496FEA336A4}" sibTransId="{47755F63-41EC-4B16-A514-A0F961485EA3}"/>
    <dgm:cxn modelId="{215E7AD2-9EF0-4869-91DC-ECCE6125AB4E}" type="presParOf" srcId="{A96C390E-861A-4309-BBBE-C9E44A2A4A40}" destId="{1F2AE891-44EF-475C-91AE-B3D0C2455376}" srcOrd="0" destOrd="0" presId="urn:microsoft.com/office/officeart/2018/2/layout/IconVerticalSolidList"/>
    <dgm:cxn modelId="{3D6DB2ED-A940-438C-A5C2-E37744E76E57}" type="presParOf" srcId="{1F2AE891-44EF-475C-91AE-B3D0C2455376}" destId="{96147A1D-11B1-4F8F-9A5F-A9D19987DCD9}" srcOrd="0" destOrd="0" presId="urn:microsoft.com/office/officeart/2018/2/layout/IconVerticalSolidList"/>
    <dgm:cxn modelId="{3081AAA2-42ED-4C6F-94C3-4E7B590F2E05}" type="presParOf" srcId="{1F2AE891-44EF-475C-91AE-B3D0C2455376}" destId="{CEA866D4-5530-441C-8EDB-AE1CD6798548}" srcOrd="1" destOrd="0" presId="urn:microsoft.com/office/officeart/2018/2/layout/IconVerticalSolidList"/>
    <dgm:cxn modelId="{E24FE38C-7718-40AF-BB99-8C278FC51198}" type="presParOf" srcId="{1F2AE891-44EF-475C-91AE-B3D0C2455376}" destId="{8ACAA10B-029B-4F27-A1E6-D0A71242469D}" srcOrd="2" destOrd="0" presId="urn:microsoft.com/office/officeart/2018/2/layout/IconVerticalSolidList"/>
    <dgm:cxn modelId="{576B56F3-974A-4C0A-A34B-D228DD3BFB54}" type="presParOf" srcId="{1F2AE891-44EF-475C-91AE-B3D0C2455376}" destId="{9CCC64BB-4301-4C28-BBA1-E6751436D912}" srcOrd="3" destOrd="0" presId="urn:microsoft.com/office/officeart/2018/2/layout/IconVerticalSolidList"/>
    <dgm:cxn modelId="{A5165460-6005-454D-A720-E92C23F47591}" type="presParOf" srcId="{A96C390E-861A-4309-BBBE-C9E44A2A4A40}" destId="{510851A5-E8C1-49D9-A2A6-BE19F8F1EC57}" srcOrd="1" destOrd="0" presId="urn:microsoft.com/office/officeart/2018/2/layout/IconVerticalSolidList"/>
    <dgm:cxn modelId="{FBAAC522-7D7F-4219-8F91-0CD1096E1B46}" type="presParOf" srcId="{A96C390E-861A-4309-BBBE-C9E44A2A4A40}" destId="{C17DAE65-C346-4644-91DB-14F81B943F9D}" srcOrd="2" destOrd="0" presId="urn:microsoft.com/office/officeart/2018/2/layout/IconVerticalSolidList"/>
    <dgm:cxn modelId="{3E66C41A-1911-46CE-8EA0-E1974116286A}" type="presParOf" srcId="{C17DAE65-C346-4644-91DB-14F81B943F9D}" destId="{0C211E3D-7643-4C98-BF6A-BCF881FB2FE9}" srcOrd="0" destOrd="0" presId="urn:microsoft.com/office/officeart/2018/2/layout/IconVerticalSolidList"/>
    <dgm:cxn modelId="{FD5DA287-75FF-4D6C-B3AC-42F6DC9B85AC}" type="presParOf" srcId="{C17DAE65-C346-4644-91DB-14F81B943F9D}" destId="{20F0F93C-F132-4BE6-A01E-851AA820B66F}" srcOrd="1" destOrd="0" presId="urn:microsoft.com/office/officeart/2018/2/layout/IconVerticalSolidList"/>
    <dgm:cxn modelId="{247BC9E6-3B83-4717-B25C-141EE3CF3B41}" type="presParOf" srcId="{C17DAE65-C346-4644-91DB-14F81B943F9D}" destId="{1C4A1A74-A478-4E7A-AD35-1B5020EF6A40}" srcOrd="2" destOrd="0" presId="urn:microsoft.com/office/officeart/2018/2/layout/IconVerticalSolidList"/>
    <dgm:cxn modelId="{8DDF4E87-A216-4192-9EDE-083E2B330255}" type="presParOf" srcId="{C17DAE65-C346-4644-91DB-14F81B943F9D}" destId="{3AF6FBDA-B802-4585-9F76-A1C9CCF4ED51}" srcOrd="3" destOrd="0" presId="urn:microsoft.com/office/officeart/2018/2/layout/IconVerticalSolidList"/>
    <dgm:cxn modelId="{929C17A0-E980-4533-A35C-636928141F69}" type="presParOf" srcId="{A96C390E-861A-4309-BBBE-C9E44A2A4A40}" destId="{69451056-4DA6-4C75-86CB-A724260A5289}" srcOrd="3" destOrd="0" presId="urn:microsoft.com/office/officeart/2018/2/layout/IconVerticalSolidList"/>
    <dgm:cxn modelId="{8B9CFCD4-352D-41B7-AC0C-EE32EC3D5CFD}" type="presParOf" srcId="{A96C390E-861A-4309-BBBE-C9E44A2A4A40}" destId="{00EA09F0-811B-493B-B2F7-3B0929289BB9}" srcOrd="4" destOrd="0" presId="urn:microsoft.com/office/officeart/2018/2/layout/IconVerticalSolidList"/>
    <dgm:cxn modelId="{BDAA2EC2-9764-4AFE-9517-AB0EC2A78382}" type="presParOf" srcId="{00EA09F0-811B-493B-B2F7-3B0929289BB9}" destId="{EA6EA315-1998-4851-8C1C-E66AF0204751}" srcOrd="0" destOrd="0" presId="urn:microsoft.com/office/officeart/2018/2/layout/IconVerticalSolidList"/>
    <dgm:cxn modelId="{6EE0B5D8-2EAE-4F5F-9607-43DB1DB5F76E}" type="presParOf" srcId="{00EA09F0-811B-493B-B2F7-3B0929289BB9}" destId="{6ED305F2-6C25-4C6C-ACED-C7AEBDBA89B6}" srcOrd="1" destOrd="0" presId="urn:microsoft.com/office/officeart/2018/2/layout/IconVerticalSolidList"/>
    <dgm:cxn modelId="{CD2BD1CE-8DA5-407F-8938-626BC0D84E57}" type="presParOf" srcId="{00EA09F0-811B-493B-B2F7-3B0929289BB9}" destId="{A6F663A5-A466-439F-91D5-A6A5CFE4BD42}" srcOrd="2" destOrd="0" presId="urn:microsoft.com/office/officeart/2018/2/layout/IconVerticalSolidList"/>
    <dgm:cxn modelId="{CAE0D76E-6DFB-46E5-90F8-C4A22C1447C9}" type="presParOf" srcId="{00EA09F0-811B-493B-B2F7-3B0929289BB9}" destId="{3BA2405C-7413-4051-ACDE-36C80D36792F}"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5C021F-2358-4AD5-B374-1A10F09DF38D}"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F9EE1C71-1FD0-4EAC-A4D6-4B1C36CF341E}">
      <dgm:prSet/>
      <dgm:spPr/>
      <dgm:t>
        <a:bodyPr/>
        <a:lstStyle/>
        <a:p>
          <a:r>
            <a:rPr lang="en-US"/>
            <a:t>Outreach, Recruitment, Orientation</a:t>
          </a:r>
        </a:p>
      </dgm:t>
    </dgm:pt>
    <dgm:pt modelId="{5BBF5BA6-29B0-47D6-84FB-C35D5CC2B682}" type="parTrans" cxnId="{813CD7C9-0DE3-4501-9664-12676F4DA285}">
      <dgm:prSet/>
      <dgm:spPr/>
      <dgm:t>
        <a:bodyPr/>
        <a:lstStyle/>
        <a:p>
          <a:endParaRPr lang="en-US"/>
        </a:p>
      </dgm:t>
    </dgm:pt>
    <dgm:pt modelId="{A7FC1D3E-7855-414F-A663-32C89DEA25BC}" type="sibTrans" cxnId="{813CD7C9-0DE3-4501-9664-12676F4DA285}">
      <dgm:prSet/>
      <dgm:spPr/>
      <dgm:t>
        <a:bodyPr/>
        <a:lstStyle/>
        <a:p>
          <a:endParaRPr lang="en-US"/>
        </a:p>
      </dgm:t>
    </dgm:pt>
    <dgm:pt modelId="{E319B5B5-D323-4322-9557-F7E6A9C88E8F}">
      <dgm:prSet/>
      <dgm:spPr/>
      <dgm:t>
        <a:bodyPr/>
        <a:lstStyle/>
        <a:p>
          <a:r>
            <a:rPr lang="en-US"/>
            <a:t>Intake, Eligibility, Registration</a:t>
          </a:r>
        </a:p>
      </dgm:t>
    </dgm:pt>
    <dgm:pt modelId="{5420FF90-CA28-478E-8C11-30EDBC23A50C}" type="parTrans" cxnId="{E7E43CAC-FCBB-415A-9771-56D616AA4957}">
      <dgm:prSet/>
      <dgm:spPr/>
      <dgm:t>
        <a:bodyPr/>
        <a:lstStyle/>
        <a:p>
          <a:endParaRPr lang="en-US"/>
        </a:p>
      </dgm:t>
    </dgm:pt>
    <dgm:pt modelId="{D9D941FC-21B2-4C08-B511-F702B0BD7041}" type="sibTrans" cxnId="{E7E43CAC-FCBB-415A-9771-56D616AA4957}">
      <dgm:prSet/>
      <dgm:spPr/>
      <dgm:t>
        <a:bodyPr/>
        <a:lstStyle/>
        <a:p>
          <a:endParaRPr lang="en-US"/>
        </a:p>
      </dgm:t>
    </dgm:pt>
    <dgm:pt modelId="{BBC42817-8455-4AF9-8916-F75C10D4DC34}">
      <dgm:prSet/>
      <dgm:spPr/>
      <dgm:t>
        <a:bodyPr/>
        <a:lstStyle/>
        <a:p>
          <a:r>
            <a:rPr lang="en-US"/>
            <a:t>Objective Assessment and Referral </a:t>
          </a:r>
        </a:p>
      </dgm:t>
    </dgm:pt>
    <dgm:pt modelId="{D6BA837F-AC80-451F-8B12-62DBDFB8A0DC}" type="parTrans" cxnId="{3A8E87BA-1EA4-4B56-9F37-316BA02E7ADA}">
      <dgm:prSet/>
      <dgm:spPr/>
      <dgm:t>
        <a:bodyPr/>
        <a:lstStyle/>
        <a:p>
          <a:endParaRPr lang="en-US"/>
        </a:p>
      </dgm:t>
    </dgm:pt>
    <dgm:pt modelId="{D034FB05-29A7-437B-B6F1-2E70ABC67F01}" type="sibTrans" cxnId="{3A8E87BA-1EA4-4B56-9F37-316BA02E7ADA}">
      <dgm:prSet/>
      <dgm:spPr/>
      <dgm:t>
        <a:bodyPr/>
        <a:lstStyle/>
        <a:p>
          <a:endParaRPr lang="en-US"/>
        </a:p>
      </dgm:t>
    </dgm:pt>
    <dgm:pt modelId="{85FC7B17-C51D-4736-A9F6-3FCCAB8F77F9}">
      <dgm:prSet/>
      <dgm:spPr/>
      <dgm:t>
        <a:bodyPr/>
        <a:lstStyle/>
        <a:p>
          <a:r>
            <a:rPr lang="en-US" dirty="0"/>
            <a:t>Individual Service Strategy</a:t>
          </a:r>
        </a:p>
      </dgm:t>
    </dgm:pt>
    <dgm:pt modelId="{88097B51-C519-4D26-82EB-BBFD8CE9B99B}" type="parTrans" cxnId="{6A636B0C-530B-4B81-B147-1772BC685292}">
      <dgm:prSet/>
      <dgm:spPr/>
      <dgm:t>
        <a:bodyPr/>
        <a:lstStyle/>
        <a:p>
          <a:endParaRPr lang="en-US"/>
        </a:p>
      </dgm:t>
    </dgm:pt>
    <dgm:pt modelId="{BD36257C-8EDF-4EF4-B0AC-B5FE25F227E1}" type="sibTrans" cxnId="{6A636B0C-530B-4B81-B147-1772BC685292}">
      <dgm:prSet/>
      <dgm:spPr/>
      <dgm:t>
        <a:bodyPr/>
        <a:lstStyle/>
        <a:p>
          <a:endParaRPr lang="en-US"/>
        </a:p>
      </dgm:t>
    </dgm:pt>
    <dgm:pt modelId="{A8D5E118-29C5-45B5-A457-AF33C644A81F}">
      <dgm:prSet/>
      <dgm:spPr/>
      <dgm:t>
        <a:bodyPr/>
        <a:lstStyle/>
        <a:p>
          <a:r>
            <a:rPr lang="en-US"/>
            <a:t>Case Management</a:t>
          </a:r>
        </a:p>
      </dgm:t>
    </dgm:pt>
    <dgm:pt modelId="{7484BEDD-DA19-4C12-A178-AB2B254589BC}" type="parTrans" cxnId="{FAE79F24-2B4B-487D-BA44-0EC852637454}">
      <dgm:prSet/>
      <dgm:spPr/>
      <dgm:t>
        <a:bodyPr/>
        <a:lstStyle/>
        <a:p>
          <a:endParaRPr lang="en-US"/>
        </a:p>
      </dgm:t>
    </dgm:pt>
    <dgm:pt modelId="{9EB8E247-97EC-48CC-8718-69FDAD1FEFD9}" type="sibTrans" cxnId="{FAE79F24-2B4B-487D-BA44-0EC852637454}">
      <dgm:prSet/>
      <dgm:spPr/>
      <dgm:t>
        <a:bodyPr/>
        <a:lstStyle/>
        <a:p>
          <a:endParaRPr lang="en-US"/>
        </a:p>
      </dgm:t>
    </dgm:pt>
    <dgm:pt modelId="{E3EDC710-422B-4C4B-8F8D-4DA5A81CBD86}">
      <dgm:prSet/>
      <dgm:spPr/>
      <dgm:t>
        <a:bodyPr/>
        <a:lstStyle/>
        <a:p>
          <a:r>
            <a:rPr lang="en-US" dirty="0"/>
            <a:t>Incentive Payments</a:t>
          </a:r>
        </a:p>
      </dgm:t>
    </dgm:pt>
    <dgm:pt modelId="{413429A0-A124-4FA6-86A5-9E6290E17092}" type="parTrans" cxnId="{FE7AEE4C-331A-4CCA-99CB-AE6A98437133}">
      <dgm:prSet/>
      <dgm:spPr/>
      <dgm:t>
        <a:bodyPr/>
        <a:lstStyle/>
        <a:p>
          <a:endParaRPr lang="en-US"/>
        </a:p>
      </dgm:t>
    </dgm:pt>
    <dgm:pt modelId="{46F9A277-A17E-4F8F-93EA-FD4A8DE9A166}" type="sibTrans" cxnId="{FE7AEE4C-331A-4CCA-99CB-AE6A98437133}">
      <dgm:prSet/>
      <dgm:spPr/>
      <dgm:t>
        <a:bodyPr/>
        <a:lstStyle/>
        <a:p>
          <a:endParaRPr lang="en-US"/>
        </a:p>
      </dgm:t>
    </dgm:pt>
    <dgm:pt modelId="{C2F15A21-8DD2-4210-A628-DC6F19D1DD4F}">
      <dgm:prSet/>
      <dgm:spPr/>
      <dgm:t>
        <a:bodyPr/>
        <a:lstStyle/>
        <a:p>
          <a:r>
            <a:rPr lang="en-US" dirty="0"/>
            <a:t>Paid Training</a:t>
          </a:r>
        </a:p>
      </dgm:t>
    </dgm:pt>
    <dgm:pt modelId="{2B96A441-F4BA-4ADA-B611-4A56CD3DEFF7}" type="parTrans" cxnId="{E054996A-18F4-4D17-A3C5-926C9C6C3EEF}">
      <dgm:prSet/>
      <dgm:spPr/>
      <dgm:t>
        <a:bodyPr/>
        <a:lstStyle/>
        <a:p>
          <a:endParaRPr lang="en-US"/>
        </a:p>
      </dgm:t>
    </dgm:pt>
    <dgm:pt modelId="{E789A690-07BC-4B64-A374-83CBDF86DF00}" type="sibTrans" cxnId="{E054996A-18F4-4D17-A3C5-926C9C6C3EEF}">
      <dgm:prSet/>
      <dgm:spPr/>
      <dgm:t>
        <a:bodyPr/>
        <a:lstStyle/>
        <a:p>
          <a:endParaRPr lang="en-US"/>
        </a:p>
      </dgm:t>
    </dgm:pt>
    <dgm:pt modelId="{7101B07F-1AE4-406D-803A-9D37370932DF}" type="pres">
      <dgm:prSet presAssocID="{805C021F-2358-4AD5-B374-1A10F09DF38D}" presName="Name0" presStyleCnt="0">
        <dgm:presLayoutVars>
          <dgm:dir/>
          <dgm:resizeHandles val="exact"/>
        </dgm:presLayoutVars>
      </dgm:prSet>
      <dgm:spPr/>
    </dgm:pt>
    <dgm:pt modelId="{5CD5AEBB-FA48-47C6-BF00-D7C999121364}" type="pres">
      <dgm:prSet presAssocID="{F9EE1C71-1FD0-4EAC-A4D6-4B1C36CF341E}" presName="node" presStyleLbl="node1" presStyleIdx="0" presStyleCnt="7">
        <dgm:presLayoutVars>
          <dgm:bulletEnabled val="1"/>
        </dgm:presLayoutVars>
      </dgm:prSet>
      <dgm:spPr/>
    </dgm:pt>
    <dgm:pt modelId="{104618A9-1BFA-47CC-A6C8-CFAB6E8E2BBB}" type="pres">
      <dgm:prSet presAssocID="{A7FC1D3E-7855-414F-A663-32C89DEA25BC}" presName="sibTrans" presStyleLbl="sibTrans1D1" presStyleIdx="0" presStyleCnt="6"/>
      <dgm:spPr/>
    </dgm:pt>
    <dgm:pt modelId="{3F87940B-9971-474B-94B7-7BB5C20F4320}" type="pres">
      <dgm:prSet presAssocID="{A7FC1D3E-7855-414F-A663-32C89DEA25BC}" presName="connectorText" presStyleLbl="sibTrans1D1" presStyleIdx="0" presStyleCnt="6"/>
      <dgm:spPr/>
    </dgm:pt>
    <dgm:pt modelId="{208F0FF7-1F80-4382-ACAF-63B5307734FA}" type="pres">
      <dgm:prSet presAssocID="{E319B5B5-D323-4322-9557-F7E6A9C88E8F}" presName="node" presStyleLbl="node1" presStyleIdx="1" presStyleCnt="7">
        <dgm:presLayoutVars>
          <dgm:bulletEnabled val="1"/>
        </dgm:presLayoutVars>
      </dgm:prSet>
      <dgm:spPr/>
    </dgm:pt>
    <dgm:pt modelId="{7CA60912-C6A4-4F9B-BC19-B660DFDA809C}" type="pres">
      <dgm:prSet presAssocID="{D9D941FC-21B2-4C08-B511-F702B0BD7041}" presName="sibTrans" presStyleLbl="sibTrans1D1" presStyleIdx="1" presStyleCnt="6"/>
      <dgm:spPr/>
    </dgm:pt>
    <dgm:pt modelId="{341299D6-578A-4DE9-9D5F-F5C65A88D399}" type="pres">
      <dgm:prSet presAssocID="{D9D941FC-21B2-4C08-B511-F702B0BD7041}" presName="connectorText" presStyleLbl="sibTrans1D1" presStyleIdx="1" presStyleCnt="6"/>
      <dgm:spPr/>
    </dgm:pt>
    <dgm:pt modelId="{1BA591C4-E18E-44C1-A790-1574259D7D7E}" type="pres">
      <dgm:prSet presAssocID="{BBC42817-8455-4AF9-8916-F75C10D4DC34}" presName="node" presStyleLbl="node1" presStyleIdx="2" presStyleCnt="7">
        <dgm:presLayoutVars>
          <dgm:bulletEnabled val="1"/>
        </dgm:presLayoutVars>
      </dgm:prSet>
      <dgm:spPr/>
    </dgm:pt>
    <dgm:pt modelId="{74D757C2-2526-404C-ADB7-E6769529BD26}" type="pres">
      <dgm:prSet presAssocID="{D034FB05-29A7-437B-B6F1-2E70ABC67F01}" presName="sibTrans" presStyleLbl="sibTrans1D1" presStyleIdx="2" presStyleCnt="6"/>
      <dgm:spPr/>
    </dgm:pt>
    <dgm:pt modelId="{C4A0D0D1-7C91-4EF2-84F8-A26DB3DFC087}" type="pres">
      <dgm:prSet presAssocID="{D034FB05-29A7-437B-B6F1-2E70ABC67F01}" presName="connectorText" presStyleLbl="sibTrans1D1" presStyleIdx="2" presStyleCnt="6"/>
      <dgm:spPr/>
    </dgm:pt>
    <dgm:pt modelId="{0F2F3C76-C378-4BE5-ADCB-33B6DF297560}" type="pres">
      <dgm:prSet presAssocID="{85FC7B17-C51D-4736-A9F6-3FCCAB8F77F9}" presName="node" presStyleLbl="node1" presStyleIdx="3" presStyleCnt="7">
        <dgm:presLayoutVars>
          <dgm:bulletEnabled val="1"/>
        </dgm:presLayoutVars>
      </dgm:prSet>
      <dgm:spPr/>
    </dgm:pt>
    <dgm:pt modelId="{8009F508-0FD8-4DB1-92D6-859F80515EB1}" type="pres">
      <dgm:prSet presAssocID="{BD36257C-8EDF-4EF4-B0AC-B5FE25F227E1}" presName="sibTrans" presStyleLbl="sibTrans1D1" presStyleIdx="3" presStyleCnt="6"/>
      <dgm:spPr/>
    </dgm:pt>
    <dgm:pt modelId="{0248CC76-8BBA-4B08-A531-CF22306C123F}" type="pres">
      <dgm:prSet presAssocID="{BD36257C-8EDF-4EF4-B0AC-B5FE25F227E1}" presName="connectorText" presStyleLbl="sibTrans1D1" presStyleIdx="3" presStyleCnt="6"/>
      <dgm:spPr/>
    </dgm:pt>
    <dgm:pt modelId="{C795F9AB-EBAD-4D43-8E40-DD7286926140}" type="pres">
      <dgm:prSet presAssocID="{A8D5E118-29C5-45B5-A457-AF33C644A81F}" presName="node" presStyleLbl="node1" presStyleIdx="4" presStyleCnt="7">
        <dgm:presLayoutVars>
          <dgm:bulletEnabled val="1"/>
        </dgm:presLayoutVars>
      </dgm:prSet>
      <dgm:spPr/>
    </dgm:pt>
    <dgm:pt modelId="{B910ACB4-08AE-4DF1-9899-8CDCCA8CF749}" type="pres">
      <dgm:prSet presAssocID="{9EB8E247-97EC-48CC-8718-69FDAD1FEFD9}" presName="sibTrans" presStyleLbl="sibTrans1D1" presStyleIdx="4" presStyleCnt="6"/>
      <dgm:spPr/>
    </dgm:pt>
    <dgm:pt modelId="{31E5E2B9-8D38-4405-A6E8-F8379569E7D3}" type="pres">
      <dgm:prSet presAssocID="{9EB8E247-97EC-48CC-8718-69FDAD1FEFD9}" presName="connectorText" presStyleLbl="sibTrans1D1" presStyleIdx="4" presStyleCnt="6"/>
      <dgm:spPr/>
    </dgm:pt>
    <dgm:pt modelId="{5BA8AC3A-FD23-45E9-AE02-C64AEB2D4392}" type="pres">
      <dgm:prSet presAssocID="{E3EDC710-422B-4C4B-8F8D-4DA5A81CBD86}" presName="node" presStyleLbl="node1" presStyleIdx="5" presStyleCnt="7">
        <dgm:presLayoutVars>
          <dgm:bulletEnabled val="1"/>
        </dgm:presLayoutVars>
      </dgm:prSet>
      <dgm:spPr/>
    </dgm:pt>
    <dgm:pt modelId="{4A433DC5-BAB7-4962-A74E-FDB51B43887E}" type="pres">
      <dgm:prSet presAssocID="{46F9A277-A17E-4F8F-93EA-FD4A8DE9A166}" presName="sibTrans" presStyleLbl="sibTrans1D1" presStyleIdx="5" presStyleCnt="6"/>
      <dgm:spPr/>
    </dgm:pt>
    <dgm:pt modelId="{74C8760A-5EF4-4158-8FA5-FAF8985FF3F9}" type="pres">
      <dgm:prSet presAssocID="{46F9A277-A17E-4F8F-93EA-FD4A8DE9A166}" presName="connectorText" presStyleLbl="sibTrans1D1" presStyleIdx="5" presStyleCnt="6"/>
      <dgm:spPr/>
    </dgm:pt>
    <dgm:pt modelId="{83204EE5-D257-4376-AB11-214C51974C0E}" type="pres">
      <dgm:prSet presAssocID="{C2F15A21-8DD2-4210-A628-DC6F19D1DD4F}" presName="node" presStyleLbl="node1" presStyleIdx="6" presStyleCnt="7">
        <dgm:presLayoutVars>
          <dgm:bulletEnabled val="1"/>
        </dgm:presLayoutVars>
      </dgm:prSet>
      <dgm:spPr/>
    </dgm:pt>
  </dgm:ptLst>
  <dgm:cxnLst>
    <dgm:cxn modelId="{7E547C00-504E-49F3-A46B-AAE74ABFCD18}" type="presOf" srcId="{E3EDC710-422B-4C4B-8F8D-4DA5A81CBD86}" destId="{5BA8AC3A-FD23-45E9-AE02-C64AEB2D4392}" srcOrd="0" destOrd="0" presId="urn:microsoft.com/office/officeart/2016/7/layout/RepeatingBendingProcessNew"/>
    <dgm:cxn modelId="{DB15370B-06C2-44FD-913A-A88D468D51F2}" type="presOf" srcId="{85FC7B17-C51D-4736-A9F6-3FCCAB8F77F9}" destId="{0F2F3C76-C378-4BE5-ADCB-33B6DF297560}" srcOrd="0" destOrd="0" presId="urn:microsoft.com/office/officeart/2016/7/layout/RepeatingBendingProcessNew"/>
    <dgm:cxn modelId="{6A636B0C-530B-4B81-B147-1772BC685292}" srcId="{805C021F-2358-4AD5-B374-1A10F09DF38D}" destId="{85FC7B17-C51D-4736-A9F6-3FCCAB8F77F9}" srcOrd="3" destOrd="0" parTransId="{88097B51-C519-4D26-82EB-BBFD8CE9B99B}" sibTransId="{BD36257C-8EDF-4EF4-B0AC-B5FE25F227E1}"/>
    <dgm:cxn modelId="{FAE79F24-2B4B-487D-BA44-0EC852637454}" srcId="{805C021F-2358-4AD5-B374-1A10F09DF38D}" destId="{A8D5E118-29C5-45B5-A457-AF33C644A81F}" srcOrd="4" destOrd="0" parTransId="{7484BEDD-DA19-4C12-A178-AB2B254589BC}" sibTransId="{9EB8E247-97EC-48CC-8718-69FDAD1FEFD9}"/>
    <dgm:cxn modelId="{539F902B-26E9-46E3-AC7C-C6FFA92A28F7}" type="presOf" srcId="{9EB8E247-97EC-48CC-8718-69FDAD1FEFD9}" destId="{31E5E2B9-8D38-4405-A6E8-F8379569E7D3}" srcOrd="1" destOrd="0" presId="urn:microsoft.com/office/officeart/2016/7/layout/RepeatingBendingProcessNew"/>
    <dgm:cxn modelId="{79C87139-C331-440C-AD75-036C4B638FC8}" type="presOf" srcId="{805C021F-2358-4AD5-B374-1A10F09DF38D}" destId="{7101B07F-1AE4-406D-803A-9D37370932DF}" srcOrd="0" destOrd="0" presId="urn:microsoft.com/office/officeart/2016/7/layout/RepeatingBendingProcessNew"/>
    <dgm:cxn modelId="{C1094242-0A2B-4D8F-8502-120E5F63FB18}" type="presOf" srcId="{E319B5B5-D323-4322-9557-F7E6A9C88E8F}" destId="{208F0FF7-1F80-4382-ACAF-63B5307734FA}" srcOrd="0" destOrd="0" presId="urn:microsoft.com/office/officeart/2016/7/layout/RepeatingBendingProcessNew"/>
    <dgm:cxn modelId="{E054996A-18F4-4D17-A3C5-926C9C6C3EEF}" srcId="{805C021F-2358-4AD5-B374-1A10F09DF38D}" destId="{C2F15A21-8DD2-4210-A628-DC6F19D1DD4F}" srcOrd="6" destOrd="0" parTransId="{2B96A441-F4BA-4ADA-B611-4A56CD3DEFF7}" sibTransId="{E789A690-07BC-4B64-A374-83CBDF86DF00}"/>
    <dgm:cxn modelId="{FE7AEE4C-331A-4CCA-99CB-AE6A98437133}" srcId="{805C021F-2358-4AD5-B374-1A10F09DF38D}" destId="{E3EDC710-422B-4C4B-8F8D-4DA5A81CBD86}" srcOrd="5" destOrd="0" parTransId="{413429A0-A124-4FA6-86A5-9E6290E17092}" sibTransId="{46F9A277-A17E-4F8F-93EA-FD4A8DE9A166}"/>
    <dgm:cxn modelId="{69779E4E-3C61-4AB9-A97B-6B44C30C9924}" type="presOf" srcId="{F9EE1C71-1FD0-4EAC-A4D6-4B1C36CF341E}" destId="{5CD5AEBB-FA48-47C6-BF00-D7C999121364}" srcOrd="0" destOrd="0" presId="urn:microsoft.com/office/officeart/2016/7/layout/RepeatingBendingProcessNew"/>
    <dgm:cxn modelId="{6DDEF957-F232-49DB-BD13-E4D2396B9F43}" type="presOf" srcId="{9EB8E247-97EC-48CC-8718-69FDAD1FEFD9}" destId="{B910ACB4-08AE-4DF1-9899-8CDCCA8CF749}" srcOrd="0" destOrd="0" presId="urn:microsoft.com/office/officeart/2016/7/layout/RepeatingBendingProcessNew"/>
    <dgm:cxn modelId="{8F8A9558-8895-4AF2-A671-6F6B46A14E02}" type="presOf" srcId="{A7FC1D3E-7855-414F-A663-32C89DEA25BC}" destId="{3F87940B-9971-474B-94B7-7BB5C20F4320}" srcOrd="1" destOrd="0" presId="urn:microsoft.com/office/officeart/2016/7/layout/RepeatingBendingProcessNew"/>
    <dgm:cxn modelId="{AEC7DAAB-35D6-4C6A-B4F3-04802A70AA81}" type="presOf" srcId="{D9D941FC-21B2-4C08-B511-F702B0BD7041}" destId="{341299D6-578A-4DE9-9D5F-F5C65A88D399}" srcOrd="1" destOrd="0" presId="urn:microsoft.com/office/officeart/2016/7/layout/RepeatingBendingProcessNew"/>
    <dgm:cxn modelId="{E7E43CAC-FCBB-415A-9771-56D616AA4957}" srcId="{805C021F-2358-4AD5-B374-1A10F09DF38D}" destId="{E319B5B5-D323-4322-9557-F7E6A9C88E8F}" srcOrd="1" destOrd="0" parTransId="{5420FF90-CA28-478E-8C11-30EDBC23A50C}" sibTransId="{D9D941FC-21B2-4C08-B511-F702B0BD7041}"/>
    <dgm:cxn modelId="{44752CAD-1167-4283-91C6-46620611A48E}" type="presOf" srcId="{BBC42817-8455-4AF9-8916-F75C10D4DC34}" destId="{1BA591C4-E18E-44C1-A790-1574259D7D7E}" srcOrd="0" destOrd="0" presId="urn:microsoft.com/office/officeart/2016/7/layout/RepeatingBendingProcessNew"/>
    <dgm:cxn modelId="{8E3C98B1-535E-4DD7-A848-3591533DC7ED}" type="presOf" srcId="{D9D941FC-21B2-4C08-B511-F702B0BD7041}" destId="{7CA60912-C6A4-4F9B-BC19-B660DFDA809C}" srcOrd="0" destOrd="0" presId="urn:microsoft.com/office/officeart/2016/7/layout/RepeatingBendingProcessNew"/>
    <dgm:cxn modelId="{01667FB3-41F4-4A71-9C63-BA9736F8CDC7}" type="presOf" srcId="{A7FC1D3E-7855-414F-A663-32C89DEA25BC}" destId="{104618A9-1BFA-47CC-A6C8-CFAB6E8E2BBB}" srcOrd="0" destOrd="0" presId="urn:microsoft.com/office/officeart/2016/7/layout/RepeatingBendingProcessNew"/>
    <dgm:cxn modelId="{26FE1EB6-5349-45DC-82FB-FB0DB3275920}" type="presOf" srcId="{BD36257C-8EDF-4EF4-B0AC-B5FE25F227E1}" destId="{8009F508-0FD8-4DB1-92D6-859F80515EB1}" srcOrd="0" destOrd="0" presId="urn:microsoft.com/office/officeart/2016/7/layout/RepeatingBendingProcessNew"/>
    <dgm:cxn modelId="{3A8E87BA-1EA4-4B56-9F37-316BA02E7ADA}" srcId="{805C021F-2358-4AD5-B374-1A10F09DF38D}" destId="{BBC42817-8455-4AF9-8916-F75C10D4DC34}" srcOrd="2" destOrd="0" parTransId="{D6BA837F-AC80-451F-8B12-62DBDFB8A0DC}" sibTransId="{D034FB05-29A7-437B-B6F1-2E70ABC67F01}"/>
    <dgm:cxn modelId="{ADF52BC0-C9AA-42D0-91DB-2245A31723E1}" type="presOf" srcId="{46F9A277-A17E-4F8F-93EA-FD4A8DE9A166}" destId="{74C8760A-5EF4-4158-8FA5-FAF8985FF3F9}" srcOrd="1" destOrd="0" presId="urn:microsoft.com/office/officeart/2016/7/layout/RepeatingBendingProcessNew"/>
    <dgm:cxn modelId="{FA9668C1-9F22-4C0B-BC86-AFC00FED1D73}" type="presOf" srcId="{C2F15A21-8DD2-4210-A628-DC6F19D1DD4F}" destId="{83204EE5-D257-4376-AB11-214C51974C0E}" srcOrd="0" destOrd="0" presId="urn:microsoft.com/office/officeart/2016/7/layout/RepeatingBendingProcessNew"/>
    <dgm:cxn modelId="{06B353C4-9C49-4D99-A159-B97C79832A16}" type="presOf" srcId="{D034FB05-29A7-437B-B6F1-2E70ABC67F01}" destId="{C4A0D0D1-7C91-4EF2-84F8-A26DB3DFC087}" srcOrd="1" destOrd="0" presId="urn:microsoft.com/office/officeart/2016/7/layout/RepeatingBendingProcessNew"/>
    <dgm:cxn modelId="{8A63CDC7-33C6-469D-BA8C-D4A6B31753B3}" type="presOf" srcId="{D034FB05-29A7-437B-B6F1-2E70ABC67F01}" destId="{74D757C2-2526-404C-ADB7-E6769529BD26}" srcOrd="0" destOrd="0" presId="urn:microsoft.com/office/officeart/2016/7/layout/RepeatingBendingProcessNew"/>
    <dgm:cxn modelId="{813CD7C9-0DE3-4501-9664-12676F4DA285}" srcId="{805C021F-2358-4AD5-B374-1A10F09DF38D}" destId="{F9EE1C71-1FD0-4EAC-A4D6-4B1C36CF341E}" srcOrd="0" destOrd="0" parTransId="{5BBF5BA6-29B0-47D6-84FB-C35D5CC2B682}" sibTransId="{A7FC1D3E-7855-414F-A663-32C89DEA25BC}"/>
    <dgm:cxn modelId="{26671BF1-A158-4109-81A3-F5F7E7E47AB6}" type="presOf" srcId="{46F9A277-A17E-4F8F-93EA-FD4A8DE9A166}" destId="{4A433DC5-BAB7-4962-A74E-FDB51B43887E}" srcOrd="0" destOrd="0" presId="urn:microsoft.com/office/officeart/2016/7/layout/RepeatingBendingProcessNew"/>
    <dgm:cxn modelId="{062D33F2-CBA5-40E6-997E-1DA1C8BEAA6E}" type="presOf" srcId="{A8D5E118-29C5-45B5-A457-AF33C644A81F}" destId="{C795F9AB-EBAD-4D43-8E40-DD7286926140}" srcOrd="0" destOrd="0" presId="urn:microsoft.com/office/officeart/2016/7/layout/RepeatingBendingProcessNew"/>
    <dgm:cxn modelId="{0149A9F9-755F-4632-85AF-94ACC8D73839}" type="presOf" srcId="{BD36257C-8EDF-4EF4-B0AC-B5FE25F227E1}" destId="{0248CC76-8BBA-4B08-A531-CF22306C123F}" srcOrd="1" destOrd="0" presId="urn:microsoft.com/office/officeart/2016/7/layout/RepeatingBendingProcessNew"/>
    <dgm:cxn modelId="{C74EE2B3-D377-4577-9FB4-5E24EB005F68}" type="presParOf" srcId="{7101B07F-1AE4-406D-803A-9D37370932DF}" destId="{5CD5AEBB-FA48-47C6-BF00-D7C999121364}" srcOrd="0" destOrd="0" presId="urn:microsoft.com/office/officeart/2016/7/layout/RepeatingBendingProcessNew"/>
    <dgm:cxn modelId="{02A1D149-A3D8-48CC-A7B3-9D320ACAFA0D}" type="presParOf" srcId="{7101B07F-1AE4-406D-803A-9D37370932DF}" destId="{104618A9-1BFA-47CC-A6C8-CFAB6E8E2BBB}" srcOrd="1" destOrd="0" presId="urn:microsoft.com/office/officeart/2016/7/layout/RepeatingBendingProcessNew"/>
    <dgm:cxn modelId="{82B1128A-EED0-4441-A424-C47CEE5DC4CA}" type="presParOf" srcId="{104618A9-1BFA-47CC-A6C8-CFAB6E8E2BBB}" destId="{3F87940B-9971-474B-94B7-7BB5C20F4320}" srcOrd="0" destOrd="0" presId="urn:microsoft.com/office/officeart/2016/7/layout/RepeatingBendingProcessNew"/>
    <dgm:cxn modelId="{8C1A8912-9385-4B80-AAE2-B4ACF220034B}" type="presParOf" srcId="{7101B07F-1AE4-406D-803A-9D37370932DF}" destId="{208F0FF7-1F80-4382-ACAF-63B5307734FA}" srcOrd="2" destOrd="0" presId="urn:microsoft.com/office/officeart/2016/7/layout/RepeatingBendingProcessNew"/>
    <dgm:cxn modelId="{82732A3A-5375-494B-92FE-B3CEB08CF6A9}" type="presParOf" srcId="{7101B07F-1AE4-406D-803A-9D37370932DF}" destId="{7CA60912-C6A4-4F9B-BC19-B660DFDA809C}" srcOrd="3" destOrd="0" presId="urn:microsoft.com/office/officeart/2016/7/layout/RepeatingBendingProcessNew"/>
    <dgm:cxn modelId="{0338F166-6C1D-47B8-B29F-1F9757127B64}" type="presParOf" srcId="{7CA60912-C6A4-4F9B-BC19-B660DFDA809C}" destId="{341299D6-578A-4DE9-9D5F-F5C65A88D399}" srcOrd="0" destOrd="0" presId="urn:microsoft.com/office/officeart/2016/7/layout/RepeatingBendingProcessNew"/>
    <dgm:cxn modelId="{FE2F40D5-7E82-4746-9840-01EE28469201}" type="presParOf" srcId="{7101B07F-1AE4-406D-803A-9D37370932DF}" destId="{1BA591C4-E18E-44C1-A790-1574259D7D7E}" srcOrd="4" destOrd="0" presId="urn:microsoft.com/office/officeart/2016/7/layout/RepeatingBendingProcessNew"/>
    <dgm:cxn modelId="{FEDA8D3F-F917-493B-877D-D4AE79651510}" type="presParOf" srcId="{7101B07F-1AE4-406D-803A-9D37370932DF}" destId="{74D757C2-2526-404C-ADB7-E6769529BD26}" srcOrd="5" destOrd="0" presId="urn:microsoft.com/office/officeart/2016/7/layout/RepeatingBendingProcessNew"/>
    <dgm:cxn modelId="{68CBF5F5-99E2-4A0A-8C57-BB866DFEEDD4}" type="presParOf" srcId="{74D757C2-2526-404C-ADB7-E6769529BD26}" destId="{C4A0D0D1-7C91-4EF2-84F8-A26DB3DFC087}" srcOrd="0" destOrd="0" presId="urn:microsoft.com/office/officeart/2016/7/layout/RepeatingBendingProcessNew"/>
    <dgm:cxn modelId="{E5499EB9-6A91-401C-83FD-543F91A6AD5A}" type="presParOf" srcId="{7101B07F-1AE4-406D-803A-9D37370932DF}" destId="{0F2F3C76-C378-4BE5-ADCB-33B6DF297560}" srcOrd="6" destOrd="0" presId="urn:microsoft.com/office/officeart/2016/7/layout/RepeatingBendingProcessNew"/>
    <dgm:cxn modelId="{86F7F774-F3C3-4861-B37B-8488FC2C7803}" type="presParOf" srcId="{7101B07F-1AE4-406D-803A-9D37370932DF}" destId="{8009F508-0FD8-4DB1-92D6-859F80515EB1}" srcOrd="7" destOrd="0" presId="urn:microsoft.com/office/officeart/2016/7/layout/RepeatingBendingProcessNew"/>
    <dgm:cxn modelId="{1E56350B-BB24-4FF8-8D58-585290E74F78}" type="presParOf" srcId="{8009F508-0FD8-4DB1-92D6-859F80515EB1}" destId="{0248CC76-8BBA-4B08-A531-CF22306C123F}" srcOrd="0" destOrd="0" presId="urn:microsoft.com/office/officeart/2016/7/layout/RepeatingBendingProcessNew"/>
    <dgm:cxn modelId="{CCC28F37-C589-445E-9CDB-78C6854A3E89}" type="presParOf" srcId="{7101B07F-1AE4-406D-803A-9D37370932DF}" destId="{C795F9AB-EBAD-4D43-8E40-DD7286926140}" srcOrd="8" destOrd="0" presId="urn:microsoft.com/office/officeart/2016/7/layout/RepeatingBendingProcessNew"/>
    <dgm:cxn modelId="{95026B03-8FA4-4FAF-8F25-9054A18B5404}" type="presParOf" srcId="{7101B07F-1AE4-406D-803A-9D37370932DF}" destId="{B910ACB4-08AE-4DF1-9899-8CDCCA8CF749}" srcOrd="9" destOrd="0" presId="urn:microsoft.com/office/officeart/2016/7/layout/RepeatingBendingProcessNew"/>
    <dgm:cxn modelId="{27BDAA72-840C-4A13-9F99-553E3DAECBDC}" type="presParOf" srcId="{B910ACB4-08AE-4DF1-9899-8CDCCA8CF749}" destId="{31E5E2B9-8D38-4405-A6E8-F8379569E7D3}" srcOrd="0" destOrd="0" presId="urn:microsoft.com/office/officeart/2016/7/layout/RepeatingBendingProcessNew"/>
    <dgm:cxn modelId="{92F655CE-89DA-4765-9E8B-87A5B8A07121}" type="presParOf" srcId="{7101B07F-1AE4-406D-803A-9D37370932DF}" destId="{5BA8AC3A-FD23-45E9-AE02-C64AEB2D4392}" srcOrd="10" destOrd="0" presId="urn:microsoft.com/office/officeart/2016/7/layout/RepeatingBendingProcessNew"/>
    <dgm:cxn modelId="{1A332C6E-7E36-44B8-93F3-64D49B7813C2}" type="presParOf" srcId="{7101B07F-1AE4-406D-803A-9D37370932DF}" destId="{4A433DC5-BAB7-4962-A74E-FDB51B43887E}" srcOrd="11" destOrd="0" presId="urn:microsoft.com/office/officeart/2016/7/layout/RepeatingBendingProcessNew"/>
    <dgm:cxn modelId="{EB3E6C35-1A43-451C-8FDD-41A9326A3C5C}" type="presParOf" srcId="{4A433DC5-BAB7-4962-A74E-FDB51B43887E}" destId="{74C8760A-5EF4-4158-8FA5-FAF8985FF3F9}" srcOrd="0" destOrd="0" presId="urn:microsoft.com/office/officeart/2016/7/layout/RepeatingBendingProcessNew"/>
    <dgm:cxn modelId="{2A82455F-5C8C-4467-9919-3F28045C1B0C}" type="presParOf" srcId="{7101B07F-1AE4-406D-803A-9D37370932DF}" destId="{83204EE5-D257-4376-AB11-214C51974C0E}"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C0F54D-CD20-4B54-B9CF-F28000F1AB6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CB6E36-B09D-4289-A12C-E84F80E2B143}">
      <dgm:prSet/>
      <dgm:spPr/>
      <dgm:t>
        <a:bodyPr/>
        <a:lstStyle/>
        <a:p>
          <a:r>
            <a:rPr lang="en-US"/>
            <a:t>Support Services </a:t>
          </a:r>
        </a:p>
      </dgm:t>
    </dgm:pt>
    <dgm:pt modelId="{1306F35E-BDC7-460D-97C2-862656C68455}" type="parTrans" cxnId="{6AE82D97-CD00-4566-A363-C51663722A9D}">
      <dgm:prSet/>
      <dgm:spPr/>
      <dgm:t>
        <a:bodyPr/>
        <a:lstStyle/>
        <a:p>
          <a:endParaRPr lang="en-US"/>
        </a:p>
      </dgm:t>
    </dgm:pt>
    <dgm:pt modelId="{29CC0E8F-C7A0-4B83-98DC-0B74237F8220}" type="sibTrans" cxnId="{6AE82D97-CD00-4566-A363-C51663722A9D}">
      <dgm:prSet/>
      <dgm:spPr/>
      <dgm:t>
        <a:bodyPr/>
        <a:lstStyle/>
        <a:p>
          <a:endParaRPr lang="en-US"/>
        </a:p>
      </dgm:t>
    </dgm:pt>
    <dgm:pt modelId="{91AFBE5F-909A-4FD8-8B84-5922517A31B7}">
      <dgm:prSet/>
      <dgm:spPr/>
      <dgm:t>
        <a:bodyPr/>
        <a:lstStyle/>
        <a:p>
          <a:r>
            <a:rPr lang="en-US" dirty="0"/>
            <a:t>Tracking &amp; Case Files via CalJOBS</a:t>
          </a:r>
        </a:p>
      </dgm:t>
    </dgm:pt>
    <dgm:pt modelId="{E333D938-01BB-4679-A007-95BC418749A5}" type="parTrans" cxnId="{75BFFE63-CAE5-4935-B038-3F9FF59DD5F1}">
      <dgm:prSet/>
      <dgm:spPr/>
      <dgm:t>
        <a:bodyPr/>
        <a:lstStyle/>
        <a:p>
          <a:endParaRPr lang="en-US"/>
        </a:p>
      </dgm:t>
    </dgm:pt>
    <dgm:pt modelId="{C47BE33D-5F60-483A-A629-49682287852A}" type="sibTrans" cxnId="{75BFFE63-CAE5-4935-B038-3F9FF59DD5F1}">
      <dgm:prSet/>
      <dgm:spPr/>
      <dgm:t>
        <a:bodyPr/>
        <a:lstStyle/>
        <a:p>
          <a:endParaRPr lang="en-US"/>
        </a:p>
      </dgm:t>
    </dgm:pt>
    <dgm:pt modelId="{26D83F97-039A-414A-8356-F0635963274B}">
      <dgm:prSet/>
      <dgm:spPr/>
      <dgm:t>
        <a:bodyPr/>
        <a:lstStyle/>
        <a:p>
          <a:r>
            <a:rPr lang="en-US"/>
            <a:t>Digital Skills</a:t>
          </a:r>
        </a:p>
      </dgm:t>
    </dgm:pt>
    <dgm:pt modelId="{D5E60F17-B58E-45BF-AFD4-4AC7BFBD9468}" type="parTrans" cxnId="{E0698C31-B2DA-489E-A078-34746B373B02}">
      <dgm:prSet/>
      <dgm:spPr/>
      <dgm:t>
        <a:bodyPr/>
        <a:lstStyle/>
        <a:p>
          <a:endParaRPr lang="en-US"/>
        </a:p>
      </dgm:t>
    </dgm:pt>
    <dgm:pt modelId="{122CA295-3DFD-405D-BABA-E92FEC77A48B}" type="sibTrans" cxnId="{E0698C31-B2DA-489E-A078-34746B373B02}">
      <dgm:prSet/>
      <dgm:spPr/>
      <dgm:t>
        <a:bodyPr/>
        <a:lstStyle/>
        <a:p>
          <a:endParaRPr lang="en-US"/>
        </a:p>
      </dgm:t>
    </dgm:pt>
    <dgm:pt modelId="{691CEB23-FA1D-4368-9C62-781084CBDC8A}">
      <dgm:prSet/>
      <dgm:spPr/>
      <dgm:t>
        <a:bodyPr/>
        <a:lstStyle/>
        <a:p>
          <a:r>
            <a:rPr lang="en-US" dirty="0"/>
            <a:t>Follow Up</a:t>
          </a:r>
        </a:p>
      </dgm:t>
    </dgm:pt>
    <dgm:pt modelId="{FA7B6CC8-26B4-49B0-B15E-877604901C17}" type="parTrans" cxnId="{3CFF5E96-247B-4429-8FBC-DEC8759D8E64}">
      <dgm:prSet/>
      <dgm:spPr/>
      <dgm:t>
        <a:bodyPr/>
        <a:lstStyle/>
        <a:p>
          <a:endParaRPr lang="en-US"/>
        </a:p>
      </dgm:t>
    </dgm:pt>
    <dgm:pt modelId="{0A7E22AD-5CCD-416C-814C-F9AE4432C342}" type="sibTrans" cxnId="{3CFF5E96-247B-4429-8FBC-DEC8759D8E64}">
      <dgm:prSet/>
      <dgm:spPr/>
      <dgm:t>
        <a:bodyPr/>
        <a:lstStyle/>
        <a:p>
          <a:endParaRPr lang="en-US"/>
        </a:p>
      </dgm:t>
    </dgm:pt>
    <dgm:pt modelId="{53F93B65-BDE0-4D73-B050-5DDC881B1D62}">
      <dgm:prSet/>
      <dgm:spPr/>
      <dgm:t>
        <a:bodyPr/>
        <a:lstStyle/>
        <a:p>
          <a:r>
            <a:rPr lang="en-US" dirty="0"/>
            <a:t>Mental Health Training and Services</a:t>
          </a:r>
        </a:p>
      </dgm:t>
    </dgm:pt>
    <dgm:pt modelId="{6102105D-9DC3-4541-8A76-6A65F9864898}" type="parTrans" cxnId="{EDD01727-04F1-4888-9ABF-5C32155F0516}">
      <dgm:prSet/>
      <dgm:spPr/>
      <dgm:t>
        <a:bodyPr/>
        <a:lstStyle/>
        <a:p>
          <a:endParaRPr lang="en-US"/>
        </a:p>
      </dgm:t>
    </dgm:pt>
    <dgm:pt modelId="{C4C5C501-0C7C-4B70-924B-1E25D985CE4B}" type="sibTrans" cxnId="{EDD01727-04F1-4888-9ABF-5C32155F0516}">
      <dgm:prSet/>
      <dgm:spPr/>
      <dgm:t>
        <a:bodyPr/>
        <a:lstStyle/>
        <a:p>
          <a:endParaRPr lang="en-US"/>
        </a:p>
      </dgm:t>
    </dgm:pt>
    <dgm:pt modelId="{0BABB20B-BF21-4AE4-A473-EECD7A016EC7}">
      <dgm:prSet/>
      <dgm:spPr/>
      <dgm:t>
        <a:bodyPr/>
        <a:lstStyle/>
        <a:p>
          <a:r>
            <a:rPr lang="en-US" dirty="0"/>
            <a:t>Partnerships</a:t>
          </a:r>
        </a:p>
      </dgm:t>
    </dgm:pt>
    <dgm:pt modelId="{341E7874-F84A-4B3D-8B0B-65E4C133AAFF}" type="parTrans" cxnId="{64A6A819-23A6-4334-A50B-4C11057A5768}">
      <dgm:prSet/>
      <dgm:spPr/>
      <dgm:t>
        <a:bodyPr/>
        <a:lstStyle/>
        <a:p>
          <a:endParaRPr lang="en-US"/>
        </a:p>
      </dgm:t>
    </dgm:pt>
    <dgm:pt modelId="{3708FF96-AC22-4A5A-B800-D37712F0C537}" type="sibTrans" cxnId="{64A6A819-23A6-4334-A50B-4C11057A5768}">
      <dgm:prSet/>
      <dgm:spPr/>
      <dgm:t>
        <a:bodyPr/>
        <a:lstStyle/>
        <a:p>
          <a:endParaRPr lang="en-US"/>
        </a:p>
      </dgm:t>
    </dgm:pt>
    <dgm:pt modelId="{B5F687CB-F5A6-4163-913E-BEFC25A4F85C}">
      <dgm:prSet/>
      <dgm:spPr/>
      <dgm:t>
        <a:bodyPr/>
        <a:lstStyle/>
        <a:p>
          <a:r>
            <a:rPr lang="en-US" dirty="0"/>
            <a:t>Financial Literacy</a:t>
          </a:r>
        </a:p>
      </dgm:t>
    </dgm:pt>
    <dgm:pt modelId="{EA9BD4E8-2812-4177-A8C5-A8184E4C3F0B}" type="parTrans" cxnId="{AB68F244-DEFF-4DAB-B827-DF146AFA6B44}">
      <dgm:prSet/>
      <dgm:spPr/>
      <dgm:t>
        <a:bodyPr/>
        <a:lstStyle/>
        <a:p>
          <a:endParaRPr lang="en-US"/>
        </a:p>
      </dgm:t>
    </dgm:pt>
    <dgm:pt modelId="{6263C4C4-7C58-4B9A-BC74-A68D8C1F5B5E}" type="sibTrans" cxnId="{AB68F244-DEFF-4DAB-B827-DF146AFA6B44}">
      <dgm:prSet/>
      <dgm:spPr/>
      <dgm:t>
        <a:bodyPr/>
        <a:lstStyle/>
        <a:p>
          <a:endParaRPr lang="en-US"/>
        </a:p>
      </dgm:t>
    </dgm:pt>
    <dgm:pt modelId="{E3B08C16-7F92-4A13-AF51-DD26D5079897}" type="pres">
      <dgm:prSet presAssocID="{84C0F54D-CD20-4B54-B9CF-F28000F1AB65}" presName="root" presStyleCnt="0">
        <dgm:presLayoutVars>
          <dgm:dir/>
          <dgm:resizeHandles val="exact"/>
        </dgm:presLayoutVars>
      </dgm:prSet>
      <dgm:spPr/>
    </dgm:pt>
    <dgm:pt modelId="{2CB1FF2D-65EC-4685-A268-ED81285BFE28}" type="pres">
      <dgm:prSet presAssocID="{ACCB6E36-B09D-4289-A12C-E84F80E2B143}" presName="compNode" presStyleCnt="0"/>
      <dgm:spPr/>
    </dgm:pt>
    <dgm:pt modelId="{978E9E56-80BE-4F48-BB71-823608EF092E}" type="pres">
      <dgm:prSet presAssocID="{ACCB6E36-B09D-4289-A12C-E84F80E2B143}" presName="bgRect" presStyleLbl="bgShp" presStyleIdx="0" presStyleCnt="7"/>
      <dgm:spPr/>
    </dgm:pt>
    <dgm:pt modelId="{6C4533C2-3C74-46B1-BE4A-BDD4BBBF7537}" type="pres">
      <dgm:prSet presAssocID="{ACCB6E36-B09D-4289-A12C-E84F80E2B14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357CA17C-21BA-42F0-B449-57F814EB4C40}" type="pres">
      <dgm:prSet presAssocID="{ACCB6E36-B09D-4289-A12C-E84F80E2B143}" presName="spaceRect" presStyleCnt="0"/>
      <dgm:spPr/>
    </dgm:pt>
    <dgm:pt modelId="{42291B10-B05B-4604-93B1-E9A119FA0255}" type="pres">
      <dgm:prSet presAssocID="{ACCB6E36-B09D-4289-A12C-E84F80E2B143}" presName="parTx" presStyleLbl="revTx" presStyleIdx="0" presStyleCnt="7">
        <dgm:presLayoutVars>
          <dgm:chMax val="0"/>
          <dgm:chPref val="0"/>
        </dgm:presLayoutVars>
      </dgm:prSet>
      <dgm:spPr/>
    </dgm:pt>
    <dgm:pt modelId="{76DCD416-A06A-4FC3-B0BD-43F19B85DE5C}" type="pres">
      <dgm:prSet presAssocID="{29CC0E8F-C7A0-4B83-98DC-0B74237F8220}" presName="sibTrans" presStyleCnt="0"/>
      <dgm:spPr/>
    </dgm:pt>
    <dgm:pt modelId="{271BBE38-288E-49C6-BDDE-270C7A583ABC}" type="pres">
      <dgm:prSet presAssocID="{91AFBE5F-909A-4FD8-8B84-5922517A31B7}" presName="compNode" presStyleCnt="0"/>
      <dgm:spPr/>
    </dgm:pt>
    <dgm:pt modelId="{3E85AF8C-AD5B-4218-96DE-30B532AEA728}" type="pres">
      <dgm:prSet presAssocID="{91AFBE5F-909A-4FD8-8B84-5922517A31B7}" presName="bgRect" presStyleLbl="bgShp" presStyleIdx="1" presStyleCnt="7"/>
      <dgm:spPr/>
    </dgm:pt>
    <dgm:pt modelId="{871033B7-5A13-4619-8061-C6BFDC72F091}" type="pres">
      <dgm:prSet presAssocID="{91AFBE5F-909A-4FD8-8B84-5922517A31B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F31EA3EA-828D-491E-B2C9-9FA94A8B906F}" type="pres">
      <dgm:prSet presAssocID="{91AFBE5F-909A-4FD8-8B84-5922517A31B7}" presName="spaceRect" presStyleCnt="0"/>
      <dgm:spPr/>
    </dgm:pt>
    <dgm:pt modelId="{1FD2516D-D5BF-4248-B6D1-124A1FE0D546}" type="pres">
      <dgm:prSet presAssocID="{91AFBE5F-909A-4FD8-8B84-5922517A31B7}" presName="parTx" presStyleLbl="revTx" presStyleIdx="1" presStyleCnt="7">
        <dgm:presLayoutVars>
          <dgm:chMax val="0"/>
          <dgm:chPref val="0"/>
        </dgm:presLayoutVars>
      </dgm:prSet>
      <dgm:spPr/>
    </dgm:pt>
    <dgm:pt modelId="{172DB9FC-52F8-4365-9AA8-86240A48B93F}" type="pres">
      <dgm:prSet presAssocID="{C47BE33D-5F60-483A-A629-49682287852A}" presName="sibTrans" presStyleCnt="0"/>
      <dgm:spPr/>
    </dgm:pt>
    <dgm:pt modelId="{76AB00B9-C001-4628-80B5-5614B0B1A144}" type="pres">
      <dgm:prSet presAssocID="{26D83F97-039A-414A-8356-F0635963274B}" presName="compNode" presStyleCnt="0"/>
      <dgm:spPr/>
    </dgm:pt>
    <dgm:pt modelId="{A0694992-E091-4A94-8452-2880E7A01B29}" type="pres">
      <dgm:prSet presAssocID="{26D83F97-039A-414A-8356-F0635963274B}" presName="bgRect" presStyleLbl="bgShp" presStyleIdx="2" presStyleCnt="7"/>
      <dgm:spPr/>
    </dgm:pt>
    <dgm:pt modelId="{F9948C7D-6FD6-4396-BC71-86932663A6D7}" type="pres">
      <dgm:prSet presAssocID="{26D83F97-039A-414A-8356-F0635963274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2D98408-F905-41E8-84A5-918ED95B6748}" type="pres">
      <dgm:prSet presAssocID="{26D83F97-039A-414A-8356-F0635963274B}" presName="spaceRect" presStyleCnt="0"/>
      <dgm:spPr/>
    </dgm:pt>
    <dgm:pt modelId="{8BDA9A18-4589-4694-A1FE-6910F62D8DDA}" type="pres">
      <dgm:prSet presAssocID="{26D83F97-039A-414A-8356-F0635963274B}" presName="parTx" presStyleLbl="revTx" presStyleIdx="2" presStyleCnt="7">
        <dgm:presLayoutVars>
          <dgm:chMax val="0"/>
          <dgm:chPref val="0"/>
        </dgm:presLayoutVars>
      </dgm:prSet>
      <dgm:spPr/>
    </dgm:pt>
    <dgm:pt modelId="{CB01D463-6CE9-48A7-A4C6-CC244A85082F}" type="pres">
      <dgm:prSet presAssocID="{122CA295-3DFD-405D-BABA-E92FEC77A48B}" presName="sibTrans" presStyleCnt="0"/>
      <dgm:spPr/>
    </dgm:pt>
    <dgm:pt modelId="{CF987AE8-F2F6-42E0-B87C-5FEE03EB6825}" type="pres">
      <dgm:prSet presAssocID="{691CEB23-FA1D-4368-9C62-781084CBDC8A}" presName="compNode" presStyleCnt="0"/>
      <dgm:spPr/>
    </dgm:pt>
    <dgm:pt modelId="{2BA77E2A-CDB3-44B9-9FA1-974D31159A58}" type="pres">
      <dgm:prSet presAssocID="{691CEB23-FA1D-4368-9C62-781084CBDC8A}" presName="bgRect" presStyleLbl="bgShp" presStyleIdx="3" presStyleCnt="7"/>
      <dgm:spPr/>
    </dgm:pt>
    <dgm:pt modelId="{46920030-CA76-46CC-A587-DB3925383A65}" type="pres">
      <dgm:prSet presAssocID="{691CEB23-FA1D-4368-9C62-781084CBDC8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print"/>
        </a:ext>
      </dgm:extLst>
    </dgm:pt>
    <dgm:pt modelId="{E8F798C2-05A4-4189-8D28-36A06BA5E80C}" type="pres">
      <dgm:prSet presAssocID="{691CEB23-FA1D-4368-9C62-781084CBDC8A}" presName="spaceRect" presStyleCnt="0"/>
      <dgm:spPr/>
    </dgm:pt>
    <dgm:pt modelId="{0946FE13-01CD-433B-BFA3-EBB352D97FCC}" type="pres">
      <dgm:prSet presAssocID="{691CEB23-FA1D-4368-9C62-781084CBDC8A}" presName="parTx" presStyleLbl="revTx" presStyleIdx="3" presStyleCnt="7">
        <dgm:presLayoutVars>
          <dgm:chMax val="0"/>
          <dgm:chPref val="0"/>
        </dgm:presLayoutVars>
      </dgm:prSet>
      <dgm:spPr/>
    </dgm:pt>
    <dgm:pt modelId="{9B3642CC-DA7F-48F8-BE89-7B517023B8C8}" type="pres">
      <dgm:prSet presAssocID="{0A7E22AD-5CCD-416C-814C-F9AE4432C342}" presName="sibTrans" presStyleCnt="0"/>
      <dgm:spPr/>
    </dgm:pt>
    <dgm:pt modelId="{B1221726-B3F3-4257-BE8C-FEA60FD3EC33}" type="pres">
      <dgm:prSet presAssocID="{53F93B65-BDE0-4D73-B050-5DDC881B1D62}" presName="compNode" presStyleCnt="0"/>
      <dgm:spPr/>
    </dgm:pt>
    <dgm:pt modelId="{B3BDEBBB-A1B7-479E-B390-1503D0FEDC53}" type="pres">
      <dgm:prSet presAssocID="{53F93B65-BDE0-4D73-B050-5DDC881B1D62}" presName="bgRect" presStyleLbl="bgShp" presStyleIdx="4" presStyleCnt="7"/>
      <dgm:spPr/>
    </dgm:pt>
    <dgm:pt modelId="{C9B67457-0B30-40E1-8582-A8215526C267}" type="pres">
      <dgm:prSet presAssocID="{53F93B65-BDE0-4D73-B050-5DDC881B1D6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418B77DF-10D2-4CCE-AA26-882402393A19}" type="pres">
      <dgm:prSet presAssocID="{53F93B65-BDE0-4D73-B050-5DDC881B1D62}" presName="spaceRect" presStyleCnt="0"/>
      <dgm:spPr/>
    </dgm:pt>
    <dgm:pt modelId="{C5FB90B8-B730-4739-9C93-EF73F13E7E52}" type="pres">
      <dgm:prSet presAssocID="{53F93B65-BDE0-4D73-B050-5DDC881B1D62}" presName="parTx" presStyleLbl="revTx" presStyleIdx="4" presStyleCnt="7">
        <dgm:presLayoutVars>
          <dgm:chMax val="0"/>
          <dgm:chPref val="0"/>
        </dgm:presLayoutVars>
      </dgm:prSet>
      <dgm:spPr/>
    </dgm:pt>
    <dgm:pt modelId="{9B47A7BA-DF1B-4AED-BEB6-35D3167A22F7}" type="pres">
      <dgm:prSet presAssocID="{C4C5C501-0C7C-4B70-924B-1E25D985CE4B}" presName="sibTrans" presStyleCnt="0"/>
      <dgm:spPr/>
    </dgm:pt>
    <dgm:pt modelId="{F21229A2-4C19-4127-99D4-3804C9A00A5A}" type="pres">
      <dgm:prSet presAssocID="{0BABB20B-BF21-4AE4-A473-EECD7A016EC7}" presName="compNode" presStyleCnt="0"/>
      <dgm:spPr/>
    </dgm:pt>
    <dgm:pt modelId="{FAA81BFF-B0BA-4CD7-B7A8-413607E7D1F1}" type="pres">
      <dgm:prSet presAssocID="{0BABB20B-BF21-4AE4-A473-EECD7A016EC7}" presName="bgRect" presStyleLbl="bgShp" presStyleIdx="5" presStyleCnt="7"/>
      <dgm:spPr/>
    </dgm:pt>
    <dgm:pt modelId="{4CFC53E5-4A58-4841-A66F-1D90CA2D5F5F}" type="pres">
      <dgm:prSet presAssocID="{0BABB20B-BF21-4AE4-A473-EECD7A016EC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D873D8CA-A535-4BD6-B3B1-90106B2DD220}" type="pres">
      <dgm:prSet presAssocID="{0BABB20B-BF21-4AE4-A473-EECD7A016EC7}" presName="spaceRect" presStyleCnt="0"/>
      <dgm:spPr/>
    </dgm:pt>
    <dgm:pt modelId="{9A1EC8BE-AB53-42EB-9A79-6D0EEF0C27D4}" type="pres">
      <dgm:prSet presAssocID="{0BABB20B-BF21-4AE4-A473-EECD7A016EC7}" presName="parTx" presStyleLbl="revTx" presStyleIdx="5" presStyleCnt="7">
        <dgm:presLayoutVars>
          <dgm:chMax val="0"/>
          <dgm:chPref val="0"/>
        </dgm:presLayoutVars>
      </dgm:prSet>
      <dgm:spPr/>
    </dgm:pt>
    <dgm:pt modelId="{13A3EB4E-B7D4-437B-9BA9-21C519E0EE49}" type="pres">
      <dgm:prSet presAssocID="{3708FF96-AC22-4A5A-B800-D37712F0C537}" presName="sibTrans" presStyleCnt="0"/>
      <dgm:spPr/>
    </dgm:pt>
    <dgm:pt modelId="{E21A16E1-D904-4428-999E-F8CF1F3FFAF9}" type="pres">
      <dgm:prSet presAssocID="{B5F687CB-F5A6-4163-913E-BEFC25A4F85C}" presName="compNode" presStyleCnt="0"/>
      <dgm:spPr/>
    </dgm:pt>
    <dgm:pt modelId="{ADED671A-3E50-40C8-9A22-9DE196F02E2A}" type="pres">
      <dgm:prSet presAssocID="{B5F687CB-F5A6-4163-913E-BEFC25A4F85C}" presName="bgRect" presStyleLbl="bgShp" presStyleIdx="6" presStyleCnt="7"/>
      <dgm:spPr/>
    </dgm:pt>
    <dgm:pt modelId="{7F3D1D47-56C7-4189-97BC-B30BF40B0FEC}" type="pres">
      <dgm:prSet presAssocID="{B5F687CB-F5A6-4163-913E-BEFC25A4F85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iggy Bank"/>
        </a:ext>
      </dgm:extLst>
    </dgm:pt>
    <dgm:pt modelId="{E16D9460-9B07-4CE3-8EEB-707A596CFDB9}" type="pres">
      <dgm:prSet presAssocID="{B5F687CB-F5A6-4163-913E-BEFC25A4F85C}" presName="spaceRect" presStyleCnt="0"/>
      <dgm:spPr/>
    </dgm:pt>
    <dgm:pt modelId="{3CADB48A-9E64-4808-83F1-2F8E4DB46283}" type="pres">
      <dgm:prSet presAssocID="{B5F687CB-F5A6-4163-913E-BEFC25A4F85C}" presName="parTx" presStyleLbl="revTx" presStyleIdx="6" presStyleCnt="7">
        <dgm:presLayoutVars>
          <dgm:chMax val="0"/>
          <dgm:chPref val="0"/>
        </dgm:presLayoutVars>
      </dgm:prSet>
      <dgm:spPr/>
    </dgm:pt>
  </dgm:ptLst>
  <dgm:cxnLst>
    <dgm:cxn modelId="{4D0E6F14-8B45-44D2-9771-436A3DD36557}" type="presOf" srcId="{53F93B65-BDE0-4D73-B050-5DDC881B1D62}" destId="{C5FB90B8-B730-4739-9C93-EF73F13E7E52}" srcOrd="0" destOrd="0" presId="urn:microsoft.com/office/officeart/2018/2/layout/IconVerticalSolidList"/>
    <dgm:cxn modelId="{27366315-F915-413F-834B-752E622DDFCE}" type="presOf" srcId="{84C0F54D-CD20-4B54-B9CF-F28000F1AB65}" destId="{E3B08C16-7F92-4A13-AF51-DD26D5079897}" srcOrd="0" destOrd="0" presId="urn:microsoft.com/office/officeart/2018/2/layout/IconVerticalSolidList"/>
    <dgm:cxn modelId="{64A6A819-23A6-4334-A50B-4C11057A5768}" srcId="{84C0F54D-CD20-4B54-B9CF-F28000F1AB65}" destId="{0BABB20B-BF21-4AE4-A473-EECD7A016EC7}" srcOrd="5" destOrd="0" parTransId="{341E7874-F84A-4B3D-8B0B-65E4C133AAFF}" sibTransId="{3708FF96-AC22-4A5A-B800-D37712F0C537}"/>
    <dgm:cxn modelId="{4DB52822-5A93-429D-8F20-3EAD15B8C678}" type="presOf" srcId="{691CEB23-FA1D-4368-9C62-781084CBDC8A}" destId="{0946FE13-01CD-433B-BFA3-EBB352D97FCC}" srcOrd="0" destOrd="0" presId="urn:microsoft.com/office/officeart/2018/2/layout/IconVerticalSolidList"/>
    <dgm:cxn modelId="{EDD01727-04F1-4888-9ABF-5C32155F0516}" srcId="{84C0F54D-CD20-4B54-B9CF-F28000F1AB65}" destId="{53F93B65-BDE0-4D73-B050-5DDC881B1D62}" srcOrd="4" destOrd="0" parTransId="{6102105D-9DC3-4541-8A76-6A65F9864898}" sibTransId="{C4C5C501-0C7C-4B70-924B-1E25D985CE4B}"/>
    <dgm:cxn modelId="{E0698C31-B2DA-489E-A078-34746B373B02}" srcId="{84C0F54D-CD20-4B54-B9CF-F28000F1AB65}" destId="{26D83F97-039A-414A-8356-F0635963274B}" srcOrd="2" destOrd="0" parTransId="{D5E60F17-B58E-45BF-AFD4-4AC7BFBD9468}" sibTransId="{122CA295-3DFD-405D-BABA-E92FEC77A48B}"/>
    <dgm:cxn modelId="{9B24AC34-4B31-442B-AE92-995383F72675}" type="presOf" srcId="{0BABB20B-BF21-4AE4-A473-EECD7A016EC7}" destId="{9A1EC8BE-AB53-42EB-9A79-6D0EEF0C27D4}" srcOrd="0" destOrd="0" presId="urn:microsoft.com/office/officeart/2018/2/layout/IconVerticalSolidList"/>
    <dgm:cxn modelId="{403D4762-E0C2-44A0-9587-5589FBF99FC9}" type="presOf" srcId="{91AFBE5F-909A-4FD8-8B84-5922517A31B7}" destId="{1FD2516D-D5BF-4248-B6D1-124A1FE0D546}" srcOrd="0" destOrd="0" presId="urn:microsoft.com/office/officeart/2018/2/layout/IconVerticalSolidList"/>
    <dgm:cxn modelId="{75BFFE63-CAE5-4935-B038-3F9FF59DD5F1}" srcId="{84C0F54D-CD20-4B54-B9CF-F28000F1AB65}" destId="{91AFBE5F-909A-4FD8-8B84-5922517A31B7}" srcOrd="1" destOrd="0" parTransId="{E333D938-01BB-4679-A007-95BC418749A5}" sibTransId="{C47BE33D-5F60-483A-A629-49682287852A}"/>
    <dgm:cxn modelId="{AB68F244-DEFF-4DAB-B827-DF146AFA6B44}" srcId="{84C0F54D-CD20-4B54-B9CF-F28000F1AB65}" destId="{B5F687CB-F5A6-4163-913E-BEFC25A4F85C}" srcOrd="6" destOrd="0" parTransId="{EA9BD4E8-2812-4177-A8C5-A8184E4C3F0B}" sibTransId="{6263C4C4-7C58-4B9A-BC74-A68D8C1F5B5E}"/>
    <dgm:cxn modelId="{F7528986-EB5D-4634-AA9B-BFEA2BB2EC96}" type="presOf" srcId="{B5F687CB-F5A6-4163-913E-BEFC25A4F85C}" destId="{3CADB48A-9E64-4808-83F1-2F8E4DB46283}" srcOrd="0" destOrd="0" presId="urn:microsoft.com/office/officeart/2018/2/layout/IconVerticalSolidList"/>
    <dgm:cxn modelId="{1710778A-2B05-494C-98F1-C4A61974AB66}" type="presOf" srcId="{ACCB6E36-B09D-4289-A12C-E84F80E2B143}" destId="{42291B10-B05B-4604-93B1-E9A119FA0255}" srcOrd="0" destOrd="0" presId="urn:microsoft.com/office/officeart/2018/2/layout/IconVerticalSolidList"/>
    <dgm:cxn modelId="{3CFF5E96-247B-4429-8FBC-DEC8759D8E64}" srcId="{84C0F54D-CD20-4B54-B9CF-F28000F1AB65}" destId="{691CEB23-FA1D-4368-9C62-781084CBDC8A}" srcOrd="3" destOrd="0" parTransId="{FA7B6CC8-26B4-49B0-B15E-877604901C17}" sibTransId="{0A7E22AD-5CCD-416C-814C-F9AE4432C342}"/>
    <dgm:cxn modelId="{6AE82D97-CD00-4566-A363-C51663722A9D}" srcId="{84C0F54D-CD20-4B54-B9CF-F28000F1AB65}" destId="{ACCB6E36-B09D-4289-A12C-E84F80E2B143}" srcOrd="0" destOrd="0" parTransId="{1306F35E-BDC7-460D-97C2-862656C68455}" sibTransId="{29CC0E8F-C7A0-4B83-98DC-0B74237F8220}"/>
    <dgm:cxn modelId="{B29E6CD1-8360-4863-97C7-EE323E960D87}" type="presOf" srcId="{26D83F97-039A-414A-8356-F0635963274B}" destId="{8BDA9A18-4589-4694-A1FE-6910F62D8DDA}" srcOrd="0" destOrd="0" presId="urn:microsoft.com/office/officeart/2018/2/layout/IconVerticalSolidList"/>
    <dgm:cxn modelId="{68D0A7A7-585B-49C9-B210-82D6340511B0}" type="presParOf" srcId="{E3B08C16-7F92-4A13-AF51-DD26D5079897}" destId="{2CB1FF2D-65EC-4685-A268-ED81285BFE28}" srcOrd="0" destOrd="0" presId="urn:microsoft.com/office/officeart/2018/2/layout/IconVerticalSolidList"/>
    <dgm:cxn modelId="{3AEB0514-CEFA-4C2F-890A-CE1827FE55B3}" type="presParOf" srcId="{2CB1FF2D-65EC-4685-A268-ED81285BFE28}" destId="{978E9E56-80BE-4F48-BB71-823608EF092E}" srcOrd="0" destOrd="0" presId="urn:microsoft.com/office/officeart/2018/2/layout/IconVerticalSolidList"/>
    <dgm:cxn modelId="{FA882A5C-A9EF-4455-BC7B-2C29D6407F4C}" type="presParOf" srcId="{2CB1FF2D-65EC-4685-A268-ED81285BFE28}" destId="{6C4533C2-3C74-46B1-BE4A-BDD4BBBF7537}" srcOrd="1" destOrd="0" presId="urn:microsoft.com/office/officeart/2018/2/layout/IconVerticalSolidList"/>
    <dgm:cxn modelId="{E9EFB782-5D55-4FA4-987D-D9F8D17E86BA}" type="presParOf" srcId="{2CB1FF2D-65EC-4685-A268-ED81285BFE28}" destId="{357CA17C-21BA-42F0-B449-57F814EB4C40}" srcOrd="2" destOrd="0" presId="urn:microsoft.com/office/officeart/2018/2/layout/IconVerticalSolidList"/>
    <dgm:cxn modelId="{492B58AA-8FB9-4C15-8B62-06FE6CF43DC7}" type="presParOf" srcId="{2CB1FF2D-65EC-4685-A268-ED81285BFE28}" destId="{42291B10-B05B-4604-93B1-E9A119FA0255}" srcOrd="3" destOrd="0" presId="urn:microsoft.com/office/officeart/2018/2/layout/IconVerticalSolidList"/>
    <dgm:cxn modelId="{F8745ABC-0557-4751-86C7-BA118D84A25C}" type="presParOf" srcId="{E3B08C16-7F92-4A13-AF51-DD26D5079897}" destId="{76DCD416-A06A-4FC3-B0BD-43F19B85DE5C}" srcOrd="1" destOrd="0" presId="urn:microsoft.com/office/officeart/2018/2/layout/IconVerticalSolidList"/>
    <dgm:cxn modelId="{D82DB042-F000-4353-BD0F-59073061DD79}" type="presParOf" srcId="{E3B08C16-7F92-4A13-AF51-DD26D5079897}" destId="{271BBE38-288E-49C6-BDDE-270C7A583ABC}" srcOrd="2" destOrd="0" presId="urn:microsoft.com/office/officeart/2018/2/layout/IconVerticalSolidList"/>
    <dgm:cxn modelId="{EB5D2ACC-7A9B-4BAB-B5EF-2A60EF709C94}" type="presParOf" srcId="{271BBE38-288E-49C6-BDDE-270C7A583ABC}" destId="{3E85AF8C-AD5B-4218-96DE-30B532AEA728}" srcOrd="0" destOrd="0" presId="urn:microsoft.com/office/officeart/2018/2/layout/IconVerticalSolidList"/>
    <dgm:cxn modelId="{86FA57D0-D3E6-4027-8EF1-01359FA974B5}" type="presParOf" srcId="{271BBE38-288E-49C6-BDDE-270C7A583ABC}" destId="{871033B7-5A13-4619-8061-C6BFDC72F091}" srcOrd="1" destOrd="0" presId="urn:microsoft.com/office/officeart/2018/2/layout/IconVerticalSolidList"/>
    <dgm:cxn modelId="{6A257567-CF4A-4B2F-9603-77737A4D915F}" type="presParOf" srcId="{271BBE38-288E-49C6-BDDE-270C7A583ABC}" destId="{F31EA3EA-828D-491E-B2C9-9FA94A8B906F}" srcOrd="2" destOrd="0" presId="urn:microsoft.com/office/officeart/2018/2/layout/IconVerticalSolidList"/>
    <dgm:cxn modelId="{0BCCA62C-E459-4D3E-8BCF-2211FF2C3544}" type="presParOf" srcId="{271BBE38-288E-49C6-BDDE-270C7A583ABC}" destId="{1FD2516D-D5BF-4248-B6D1-124A1FE0D546}" srcOrd="3" destOrd="0" presId="urn:microsoft.com/office/officeart/2018/2/layout/IconVerticalSolidList"/>
    <dgm:cxn modelId="{C08F9696-BB45-4A01-B286-099DAF1DB9E6}" type="presParOf" srcId="{E3B08C16-7F92-4A13-AF51-DD26D5079897}" destId="{172DB9FC-52F8-4365-9AA8-86240A48B93F}" srcOrd="3" destOrd="0" presId="urn:microsoft.com/office/officeart/2018/2/layout/IconVerticalSolidList"/>
    <dgm:cxn modelId="{EF5BB69D-E372-4EDC-9A15-D0EF361182A3}" type="presParOf" srcId="{E3B08C16-7F92-4A13-AF51-DD26D5079897}" destId="{76AB00B9-C001-4628-80B5-5614B0B1A144}" srcOrd="4" destOrd="0" presId="urn:microsoft.com/office/officeart/2018/2/layout/IconVerticalSolidList"/>
    <dgm:cxn modelId="{69AB4E30-F20B-4DC8-9B78-0968D85C4131}" type="presParOf" srcId="{76AB00B9-C001-4628-80B5-5614B0B1A144}" destId="{A0694992-E091-4A94-8452-2880E7A01B29}" srcOrd="0" destOrd="0" presId="urn:microsoft.com/office/officeart/2018/2/layout/IconVerticalSolidList"/>
    <dgm:cxn modelId="{60701786-0597-465E-9BE8-D76C7E1834AB}" type="presParOf" srcId="{76AB00B9-C001-4628-80B5-5614B0B1A144}" destId="{F9948C7D-6FD6-4396-BC71-86932663A6D7}" srcOrd="1" destOrd="0" presId="urn:microsoft.com/office/officeart/2018/2/layout/IconVerticalSolidList"/>
    <dgm:cxn modelId="{94A71B61-BC86-42CD-9A02-267EC4E740A1}" type="presParOf" srcId="{76AB00B9-C001-4628-80B5-5614B0B1A144}" destId="{02D98408-F905-41E8-84A5-918ED95B6748}" srcOrd="2" destOrd="0" presId="urn:microsoft.com/office/officeart/2018/2/layout/IconVerticalSolidList"/>
    <dgm:cxn modelId="{10FB0884-2465-4F33-9A9E-D85196557200}" type="presParOf" srcId="{76AB00B9-C001-4628-80B5-5614B0B1A144}" destId="{8BDA9A18-4589-4694-A1FE-6910F62D8DDA}" srcOrd="3" destOrd="0" presId="urn:microsoft.com/office/officeart/2018/2/layout/IconVerticalSolidList"/>
    <dgm:cxn modelId="{084DF711-21C8-480D-89DF-1216BCDB8C7D}" type="presParOf" srcId="{E3B08C16-7F92-4A13-AF51-DD26D5079897}" destId="{CB01D463-6CE9-48A7-A4C6-CC244A85082F}" srcOrd="5" destOrd="0" presId="urn:microsoft.com/office/officeart/2018/2/layout/IconVerticalSolidList"/>
    <dgm:cxn modelId="{E27F393A-C144-4F4F-B56D-4E6C8080B0D8}" type="presParOf" srcId="{E3B08C16-7F92-4A13-AF51-DD26D5079897}" destId="{CF987AE8-F2F6-42E0-B87C-5FEE03EB6825}" srcOrd="6" destOrd="0" presId="urn:microsoft.com/office/officeart/2018/2/layout/IconVerticalSolidList"/>
    <dgm:cxn modelId="{2E720F8F-FA47-4D85-907C-5CE9BD25F880}" type="presParOf" srcId="{CF987AE8-F2F6-42E0-B87C-5FEE03EB6825}" destId="{2BA77E2A-CDB3-44B9-9FA1-974D31159A58}" srcOrd="0" destOrd="0" presId="urn:microsoft.com/office/officeart/2018/2/layout/IconVerticalSolidList"/>
    <dgm:cxn modelId="{E7D24155-76C2-427F-8D85-E5C4371312C5}" type="presParOf" srcId="{CF987AE8-F2F6-42E0-B87C-5FEE03EB6825}" destId="{46920030-CA76-46CC-A587-DB3925383A65}" srcOrd="1" destOrd="0" presId="urn:microsoft.com/office/officeart/2018/2/layout/IconVerticalSolidList"/>
    <dgm:cxn modelId="{5B6B3C4F-BB6D-4E21-9B5D-AA9E09BE339B}" type="presParOf" srcId="{CF987AE8-F2F6-42E0-B87C-5FEE03EB6825}" destId="{E8F798C2-05A4-4189-8D28-36A06BA5E80C}" srcOrd="2" destOrd="0" presId="urn:microsoft.com/office/officeart/2018/2/layout/IconVerticalSolidList"/>
    <dgm:cxn modelId="{27E7A40D-EB4D-4A52-9EB3-6BC30161BF5D}" type="presParOf" srcId="{CF987AE8-F2F6-42E0-B87C-5FEE03EB6825}" destId="{0946FE13-01CD-433B-BFA3-EBB352D97FCC}" srcOrd="3" destOrd="0" presId="urn:microsoft.com/office/officeart/2018/2/layout/IconVerticalSolidList"/>
    <dgm:cxn modelId="{C300C555-3F29-4481-86A8-619262046DC3}" type="presParOf" srcId="{E3B08C16-7F92-4A13-AF51-DD26D5079897}" destId="{9B3642CC-DA7F-48F8-BE89-7B517023B8C8}" srcOrd="7" destOrd="0" presId="urn:microsoft.com/office/officeart/2018/2/layout/IconVerticalSolidList"/>
    <dgm:cxn modelId="{69C7FFFD-6548-455C-935D-ED7F1F36F20D}" type="presParOf" srcId="{E3B08C16-7F92-4A13-AF51-DD26D5079897}" destId="{B1221726-B3F3-4257-BE8C-FEA60FD3EC33}" srcOrd="8" destOrd="0" presId="urn:microsoft.com/office/officeart/2018/2/layout/IconVerticalSolidList"/>
    <dgm:cxn modelId="{66E1FD6F-922D-4096-9CB2-3B76A837104A}" type="presParOf" srcId="{B1221726-B3F3-4257-BE8C-FEA60FD3EC33}" destId="{B3BDEBBB-A1B7-479E-B390-1503D0FEDC53}" srcOrd="0" destOrd="0" presId="urn:microsoft.com/office/officeart/2018/2/layout/IconVerticalSolidList"/>
    <dgm:cxn modelId="{7FCDD4FA-3F8E-4C6D-B383-E5E4CB7ED142}" type="presParOf" srcId="{B1221726-B3F3-4257-BE8C-FEA60FD3EC33}" destId="{C9B67457-0B30-40E1-8582-A8215526C267}" srcOrd="1" destOrd="0" presId="urn:microsoft.com/office/officeart/2018/2/layout/IconVerticalSolidList"/>
    <dgm:cxn modelId="{A2148B33-FEA2-4C9A-A072-E8240228D1DE}" type="presParOf" srcId="{B1221726-B3F3-4257-BE8C-FEA60FD3EC33}" destId="{418B77DF-10D2-4CCE-AA26-882402393A19}" srcOrd="2" destOrd="0" presId="urn:microsoft.com/office/officeart/2018/2/layout/IconVerticalSolidList"/>
    <dgm:cxn modelId="{54E68856-3200-4A24-8F90-C742B0F543B1}" type="presParOf" srcId="{B1221726-B3F3-4257-BE8C-FEA60FD3EC33}" destId="{C5FB90B8-B730-4739-9C93-EF73F13E7E52}" srcOrd="3" destOrd="0" presId="urn:microsoft.com/office/officeart/2018/2/layout/IconVerticalSolidList"/>
    <dgm:cxn modelId="{B137C865-AE4C-4B95-A3B4-8DE35AA0C6FC}" type="presParOf" srcId="{E3B08C16-7F92-4A13-AF51-DD26D5079897}" destId="{9B47A7BA-DF1B-4AED-BEB6-35D3167A22F7}" srcOrd="9" destOrd="0" presId="urn:microsoft.com/office/officeart/2018/2/layout/IconVerticalSolidList"/>
    <dgm:cxn modelId="{1BB80AE4-6434-4FA0-89AE-AB2FAFA7ACAA}" type="presParOf" srcId="{E3B08C16-7F92-4A13-AF51-DD26D5079897}" destId="{F21229A2-4C19-4127-99D4-3804C9A00A5A}" srcOrd="10" destOrd="0" presId="urn:microsoft.com/office/officeart/2018/2/layout/IconVerticalSolidList"/>
    <dgm:cxn modelId="{4909D2CB-9F35-45B4-806D-97EDB35029E3}" type="presParOf" srcId="{F21229A2-4C19-4127-99D4-3804C9A00A5A}" destId="{FAA81BFF-B0BA-4CD7-B7A8-413607E7D1F1}" srcOrd="0" destOrd="0" presId="urn:microsoft.com/office/officeart/2018/2/layout/IconVerticalSolidList"/>
    <dgm:cxn modelId="{2832965C-1E1A-49EB-BFDD-ED3E98D57435}" type="presParOf" srcId="{F21229A2-4C19-4127-99D4-3804C9A00A5A}" destId="{4CFC53E5-4A58-4841-A66F-1D90CA2D5F5F}" srcOrd="1" destOrd="0" presId="urn:microsoft.com/office/officeart/2018/2/layout/IconVerticalSolidList"/>
    <dgm:cxn modelId="{923E20E2-A060-489A-B5F9-9F6DC371FB1E}" type="presParOf" srcId="{F21229A2-4C19-4127-99D4-3804C9A00A5A}" destId="{D873D8CA-A535-4BD6-B3B1-90106B2DD220}" srcOrd="2" destOrd="0" presId="urn:microsoft.com/office/officeart/2018/2/layout/IconVerticalSolidList"/>
    <dgm:cxn modelId="{5EEE0F6F-01FB-42E2-BC7A-F5FE7FD7EFE7}" type="presParOf" srcId="{F21229A2-4C19-4127-99D4-3804C9A00A5A}" destId="{9A1EC8BE-AB53-42EB-9A79-6D0EEF0C27D4}" srcOrd="3" destOrd="0" presId="urn:microsoft.com/office/officeart/2018/2/layout/IconVerticalSolidList"/>
    <dgm:cxn modelId="{D9920041-ADC1-45B9-8F02-0E96F80C71C8}" type="presParOf" srcId="{E3B08C16-7F92-4A13-AF51-DD26D5079897}" destId="{13A3EB4E-B7D4-437B-9BA9-21C519E0EE49}" srcOrd="11" destOrd="0" presId="urn:microsoft.com/office/officeart/2018/2/layout/IconVerticalSolidList"/>
    <dgm:cxn modelId="{FAF906CE-14AF-43B2-8188-F6DB613018FE}" type="presParOf" srcId="{E3B08C16-7F92-4A13-AF51-DD26D5079897}" destId="{E21A16E1-D904-4428-999E-F8CF1F3FFAF9}" srcOrd="12" destOrd="0" presId="urn:microsoft.com/office/officeart/2018/2/layout/IconVerticalSolidList"/>
    <dgm:cxn modelId="{134761BC-E792-4880-A9BE-BF2E76E7C175}" type="presParOf" srcId="{E21A16E1-D904-4428-999E-F8CF1F3FFAF9}" destId="{ADED671A-3E50-40C8-9A22-9DE196F02E2A}" srcOrd="0" destOrd="0" presId="urn:microsoft.com/office/officeart/2018/2/layout/IconVerticalSolidList"/>
    <dgm:cxn modelId="{4B6BB18F-5959-4D72-A63F-784E733C5958}" type="presParOf" srcId="{E21A16E1-D904-4428-999E-F8CF1F3FFAF9}" destId="{7F3D1D47-56C7-4189-97BC-B30BF40B0FEC}" srcOrd="1" destOrd="0" presId="urn:microsoft.com/office/officeart/2018/2/layout/IconVerticalSolidList"/>
    <dgm:cxn modelId="{72B0C41C-821B-4D0C-8436-026B1BCD25E8}" type="presParOf" srcId="{E21A16E1-D904-4428-999E-F8CF1F3FFAF9}" destId="{E16D9460-9B07-4CE3-8EEB-707A596CFDB9}" srcOrd="2" destOrd="0" presId="urn:microsoft.com/office/officeart/2018/2/layout/IconVerticalSolidList"/>
    <dgm:cxn modelId="{A14CB110-3A74-4BB4-9105-B2EA6F6147E6}" type="presParOf" srcId="{E21A16E1-D904-4428-999E-F8CF1F3FFAF9}" destId="{3CADB48A-9E64-4808-83F1-2F8E4DB4628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FA7EA6-0999-4A21-B247-86262A64D7F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F245988-6DCE-4996-AD41-7F4FAB27DD6D}">
      <dgm:prSet/>
      <dgm:spPr/>
      <dgm:t>
        <a:bodyPr/>
        <a:lstStyle/>
        <a:p>
          <a:pPr>
            <a:defRPr cap="all"/>
          </a:pPr>
          <a:r>
            <a:rPr lang="en-US" dirty="0"/>
            <a:t>1. Tutoring, Study Skills Training and Instruction</a:t>
          </a:r>
        </a:p>
      </dgm:t>
    </dgm:pt>
    <dgm:pt modelId="{5013EC9A-AD78-45B5-A369-D1A9C4F32AA6}" type="parTrans" cxnId="{2F640233-686B-40E6-BC07-D8B32B5199CA}">
      <dgm:prSet/>
      <dgm:spPr/>
      <dgm:t>
        <a:bodyPr/>
        <a:lstStyle/>
        <a:p>
          <a:endParaRPr lang="en-US"/>
        </a:p>
      </dgm:t>
    </dgm:pt>
    <dgm:pt modelId="{9728B41E-4186-4B00-8DDB-66858044FD2D}" type="sibTrans" cxnId="{2F640233-686B-40E6-BC07-D8B32B5199CA}">
      <dgm:prSet/>
      <dgm:spPr/>
      <dgm:t>
        <a:bodyPr/>
        <a:lstStyle/>
        <a:p>
          <a:endParaRPr lang="en-US"/>
        </a:p>
      </dgm:t>
    </dgm:pt>
    <dgm:pt modelId="{C9618558-E5BD-49C3-8675-25D9EE8B9951}">
      <dgm:prSet/>
      <dgm:spPr/>
      <dgm:t>
        <a:bodyPr/>
        <a:lstStyle/>
        <a:p>
          <a:pPr>
            <a:defRPr cap="all"/>
          </a:pPr>
          <a:r>
            <a:rPr lang="en-US" dirty="0"/>
            <a:t>2. Alternative secondary school services or drop out services, as needed</a:t>
          </a:r>
        </a:p>
      </dgm:t>
    </dgm:pt>
    <dgm:pt modelId="{DFDCA356-4BA0-4A1D-BDB8-96770B5DD988}" type="parTrans" cxnId="{089FE4CC-E414-419C-BE09-44F9B0C6C19B}">
      <dgm:prSet/>
      <dgm:spPr/>
      <dgm:t>
        <a:bodyPr/>
        <a:lstStyle/>
        <a:p>
          <a:endParaRPr lang="en-US"/>
        </a:p>
      </dgm:t>
    </dgm:pt>
    <dgm:pt modelId="{FF50B340-BA4C-4767-AC3F-DF2E4E68D6CA}" type="sibTrans" cxnId="{089FE4CC-E414-419C-BE09-44F9B0C6C19B}">
      <dgm:prSet/>
      <dgm:spPr/>
      <dgm:t>
        <a:bodyPr/>
        <a:lstStyle/>
        <a:p>
          <a:endParaRPr lang="en-US"/>
        </a:p>
      </dgm:t>
    </dgm:pt>
    <dgm:pt modelId="{69EF3562-F74F-43E1-9F30-49BC787E9277}">
      <dgm:prSet/>
      <dgm:spPr/>
      <dgm:t>
        <a:bodyPr/>
        <a:lstStyle/>
        <a:p>
          <a:pPr>
            <a:defRPr cap="all"/>
          </a:pPr>
          <a:r>
            <a:rPr lang="en-US" dirty="0"/>
            <a:t>3. Work Experience </a:t>
          </a:r>
          <a:r>
            <a:rPr lang="en-US" i="1" dirty="0"/>
            <a:t>(20% REQUIREMENT</a:t>
          </a:r>
          <a:r>
            <a:rPr lang="en-US" dirty="0"/>
            <a:t>)</a:t>
          </a:r>
        </a:p>
      </dgm:t>
    </dgm:pt>
    <dgm:pt modelId="{659F829F-9537-4A18-8DF6-660B5F7DF31C}" type="parTrans" cxnId="{E74E21BD-9473-4F3C-B3F2-D04FAAE23C1D}">
      <dgm:prSet/>
      <dgm:spPr/>
      <dgm:t>
        <a:bodyPr/>
        <a:lstStyle/>
        <a:p>
          <a:endParaRPr lang="en-US"/>
        </a:p>
      </dgm:t>
    </dgm:pt>
    <dgm:pt modelId="{96A04106-E4A8-4DE5-80A1-39C421451717}" type="sibTrans" cxnId="{E74E21BD-9473-4F3C-B3F2-D04FAAE23C1D}">
      <dgm:prSet/>
      <dgm:spPr/>
      <dgm:t>
        <a:bodyPr/>
        <a:lstStyle/>
        <a:p>
          <a:endParaRPr lang="en-US"/>
        </a:p>
      </dgm:t>
    </dgm:pt>
    <dgm:pt modelId="{C17E9B8B-4687-41DB-84E4-7C7D128D4818}">
      <dgm:prSet/>
      <dgm:spPr/>
      <dgm:t>
        <a:bodyPr/>
        <a:lstStyle/>
        <a:p>
          <a:pPr>
            <a:defRPr cap="all"/>
          </a:pPr>
          <a:r>
            <a:rPr lang="en-US" dirty="0"/>
            <a:t>4. Occupational Skills Training</a:t>
          </a:r>
        </a:p>
      </dgm:t>
    </dgm:pt>
    <dgm:pt modelId="{3E236CE4-73DB-4EFD-BBA6-CE9D8A6C5C0F}" type="parTrans" cxnId="{ACFB8F99-C912-4E36-8197-F2F26CBCEAAD}">
      <dgm:prSet/>
      <dgm:spPr/>
      <dgm:t>
        <a:bodyPr/>
        <a:lstStyle/>
        <a:p>
          <a:endParaRPr lang="en-US"/>
        </a:p>
      </dgm:t>
    </dgm:pt>
    <dgm:pt modelId="{D50E5EB3-283C-419E-AD89-7BCF871F40FF}" type="sibTrans" cxnId="{ACFB8F99-C912-4E36-8197-F2F26CBCEAAD}">
      <dgm:prSet/>
      <dgm:spPr/>
      <dgm:t>
        <a:bodyPr/>
        <a:lstStyle/>
        <a:p>
          <a:endParaRPr lang="en-US"/>
        </a:p>
      </dgm:t>
    </dgm:pt>
    <dgm:pt modelId="{7C13C29E-01E9-42DD-BEFB-8D756E076358}">
      <dgm:prSet/>
      <dgm:spPr/>
      <dgm:t>
        <a:bodyPr/>
        <a:lstStyle/>
        <a:p>
          <a:pPr>
            <a:defRPr cap="all"/>
          </a:pPr>
          <a:r>
            <a:rPr lang="en-US" dirty="0"/>
            <a:t>5. Education</a:t>
          </a:r>
        </a:p>
      </dgm:t>
    </dgm:pt>
    <dgm:pt modelId="{CDE48CCB-805D-460A-A685-08EC58B00EF9}" type="parTrans" cxnId="{2B21A53F-14DE-4564-B8B6-83FB97C24DC5}">
      <dgm:prSet/>
      <dgm:spPr/>
      <dgm:t>
        <a:bodyPr/>
        <a:lstStyle/>
        <a:p>
          <a:endParaRPr lang="en-US"/>
        </a:p>
      </dgm:t>
    </dgm:pt>
    <dgm:pt modelId="{3B2DE849-C582-473C-99A5-D2CCC9584C8D}" type="sibTrans" cxnId="{2B21A53F-14DE-4564-B8B6-83FB97C24DC5}">
      <dgm:prSet/>
      <dgm:spPr/>
      <dgm:t>
        <a:bodyPr/>
        <a:lstStyle/>
        <a:p>
          <a:endParaRPr lang="en-US"/>
        </a:p>
      </dgm:t>
    </dgm:pt>
    <dgm:pt modelId="{FBBBD469-E70A-426F-8C9C-786191A99770}">
      <dgm:prSet/>
      <dgm:spPr/>
      <dgm:t>
        <a:bodyPr/>
        <a:lstStyle/>
        <a:p>
          <a:pPr>
            <a:defRPr cap="all"/>
          </a:pPr>
          <a:r>
            <a:rPr lang="en-US" dirty="0"/>
            <a:t>6. Leadership Development Opportunities</a:t>
          </a:r>
        </a:p>
      </dgm:t>
    </dgm:pt>
    <dgm:pt modelId="{921D6C0D-211B-46F0-9BFA-6984B3B727B3}" type="parTrans" cxnId="{A6F10A36-0D4D-4CF7-8B5B-0E94F38BAAB3}">
      <dgm:prSet/>
      <dgm:spPr/>
      <dgm:t>
        <a:bodyPr/>
        <a:lstStyle/>
        <a:p>
          <a:endParaRPr lang="en-US"/>
        </a:p>
      </dgm:t>
    </dgm:pt>
    <dgm:pt modelId="{265D623B-97E0-4B87-AA91-EE6D1F4453F7}" type="sibTrans" cxnId="{A6F10A36-0D4D-4CF7-8B5B-0E94F38BAAB3}">
      <dgm:prSet/>
      <dgm:spPr/>
      <dgm:t>
        <a:bodyPr/>
        <a:lstStyle/>
        <a:p>
          <a:endParaRPr lang="en-US"/>
        </a:p>
      </dgm:t>
    </dgm:pt>
    <dgm:pt modelId="{1583E43A-330A-4A1D-9324-B1DF64AEED32}">
      <dgm:prSet/>
      <dgm:spPr/>
      <dgm:t>
        <a:bodyPr/>
        <a:lstStyle/>
        <a:p>
          <a:pPr>
            <a:defRPr cap="all"/>
          </a:pPr>
          <a:r>
            <a:rPr lang="en-US" dirty="0"/>
            <a:t>7. Supportive Services</a:t>
          </a:r>
        </a:p>
      </dgm:t>
    </dgm:pt>
    <dgm:pt modelId="{C86E1EC2-C411-471A-9215-950AEF6758E4}" type="parTrans" cxnId="{7969AD99-13B9-43B9-A531-BB2899D0D488}">
      <dgm:prSet/>
      <dgm:spPr/>
      <dgm:t>
        <a:bodyPr/>
        <a:lstStyle/>
        <a:p>
          <a:endParaRPr lang="en-US"/>
        </a:p>
      </dgm:t>
    </dgm:pt>
    <dgm:pt modelId="{026BF4A6-FDD9-49DB-9DDC-934D9CC39ADC}" type="sibTrans" cxnId="{7969AD99-13B9-43B9-A531-BB2899D0D488}">
      <dgm:prSet/>
      <dgm:spPr/>
      <dgm:t>
        <a:bodyPr/>
        <a:lstStyle/>
        <a:p>
          <a:endParaRPr lang="en-US"/>
        </a:p>
      </dgm:t>
    </dgm:pt>
    <dgm:pt modelId="{77959549-FF5B-4C60-8D0E-972FA35C3B16}" type="pres">
      <dgm:prSet presAssocID="{BAFA7EA6-0999-4A21-B247-86262A64D7F3}" presName="linear" presStyleCnt="0">
        <dgm:presLayoutVars>
          <dgm:animLvl val="lvl"/>
          <dgm:resizeHandles val="exact"/>
        </dgm:presLayoutVars>
      </dgm:prSet>
      <dgm:spPr/>
    </dgm:pt>
    <dgm:pt modelId="{85929207-8A1E-48FF-825D-40B6C7D094B7}" type="pres">
      <dgm:prSet presAssocID="{3F245988-6DCE-4996-AD41-7F4FAB27DD6D}" presName="parentText" presStyleLbl="node1" presStyleIdx="0" presStyleCnt="7">
        <dgm:presLayoutVars>
          <dgm:chMax val="0"/>
          <dgm:bulletEnabled val="1"/>
        </dgm:presLayoutVars>
      </dgm:prSet>
      <dgm:spPr/>
    </dgm:pt>
    <dgm:pt modelId="{1716D2F0-1FB5-47DA-A4B2-68A0103EDAD4}" type="pres">
      <dgm:prSet presAssocID="{9728B41E-4186-4B00-8DDB-66858044FD2D}" presName="spacer" presStyleCnt="0"/>
      <dgm:spPr/>
    </dgm:pt>
    <dgm:pt modelId="{F2BC5B8B-CA52-48FA-8A23-3336C54E313C}" type="pres">
      <dgm:prSet presAssocID="{C9618558-E5BD-49C3-8675-25D9EE8B9951}" presName="parentText" presStyleLbl="node1" presStyleIdx="1" presStyleCnt="7">
        <dgm:presLayoutVars>
          <dgm:chMax val="0"/>
          <dgm:bulletEnabled val="1"/>
        </dgm:presLayoutVars>
      </dgm:prSet>
      <dgm:spPr/>
    </dgm:pt>
    <dgm:pt modelId="{281278CD-530F-4F52-BC1F-C8523F44302E}" type="pres">
      <dgm:prSet presAssocID="{FF50B340-BA4C-4767-AC3F-DF2E4E68D6CA}" presName="spacer" presStyleCnt="0"/>
      <dgm:spPr/>
    </dgm:pt>
    <dgm:pt modelId="{BCFE0327-73BD-4A06-81E9-F347D0305533}" type="pres">
      <dgm:prSet presAssocID="{69EF3562-F74F-43E1-9F30-49BC787E9277}" presName="parentText" presStyleLbl="node1" presStyleIdx="2" presStyleCnt="7">
        <dgm:presLayoutVars>
          <dgm:chMax val="0"/>
          <dgm:bulletEnabled val="1"/>
        </dgm:presLayoutVars>
      </dgm:prSet>
      <dgm:spPr/>
    </dgm:pt>
    <dgm:pt modelId="{4BB8AFDE-19E0-41B0-B56D-691334FB1E76}" type="pres">
      <dgm:prSet presAssocID="{96A04106-E4A8-4DE5-80A1-39C421451717}" presName="spacer" presStyleCnt="0"/>
      <dgm:spPr/>
    </dgm:pt>
    <dgm:pt modelId="{0D1D3FFC-9AE2-414B-9E17-266434EB2A4F}" type="pres">
      <dgm:prSet presAssocID="{C17E9B8B-4687-41DB-84E4-7C7D128D4818}" presName="parentText" presStyleLbl="node1" presStyleIdx="3" presStyleCnt="7">
        <dgm:presLayoutVars>
          <dgm:chMax val="0"/>
          <dgm:bulletEnabled val="1"/>
        </dgm:presLayoutVars>
      </dgm:prSet>
      <dgm:spPr/>
    </dgm:pt>
    <dgm:pt modelId="{82D6231B-A5E8-4116-809F-8432C56230AB}" type="pres">
      <dgm:prSet presAssocID="{D50E5EB3-283C-419E-AD89-7BCF871F40FF}" presName="spacer" presStyleCnt="0"/>
      <dgm:spPr/>
    </dgm:pt>
    <dgm:pt modelId="{F4480835-7A5F-4ADB-A488-53C1FF24ABF2}" type="pres">
      <dgm:prSet presAssocID="{7C13C29E-01E9-42DD-BEFB-8D756E076358}" presName="parentText" presStyleLbl="node1" presStyleIdx="4" presStyleCnt="7">
        <dgm:presLayoutVars>
          <dgm:chMax val="0"/>
          <dgm:bulletEnabled val="1"/>
        </dgm:presLayoutVars>
      </dgm:prSet>
      <dgm:spPr/>
    </dgm:pt>
    <dgm:pt modelId="{2F4B9004-8267-4285-A042-A08DCE0AAF53}" type="pres">
      <dgm:prSet presAssocID="{3B2DE849-C582-473C-99A5-D2CCC9584C8D}" presName="spacer" presStyleCnt="0"/>
      <dgm:spPr/>
    </dgm:pt>
    <dgm:pt modelId="{6CEF2352-25D9-48B8-A1C7-3FE4F551D87F}" type="pres">
      <dgm:prSet presAssocID="{FBBBD469-E70A-426F-8C9C-786191A99770}" presName="parentText" presStyleLbl="node1" presStyleIdx="5" presStyleCnt="7">
        <dgm:presLayoutVars>
          <dgm:chMax val="0"/>
          <dgm:bulletEnabled val="1"/>
        </dgm:presLayoutVars>
      </dgm:prSet>
      <dgm:spPr/>
    </dgm:pt>
    <dgm:pt modelId="{8B5A77D2-0DEE-45FB-AA02-29AFD3280856}" type="pres">
      <dgm:prSet presAssocID="{265D623B-97E0-4B87-AA91-EE6D1F4453F7}" presName="spacer" presStyleCnt="0"/>
      <dgm:spPr/>
    </dgm:pt>
    <dgm:pt modelId="{236CA708-FC16-472E-8D64-1DD80F05766F}" type="pres">
      <dgm:prSet presAssocID="{1583E43A-330A-4A1D-9324-B1DF64AEED32}" presName="parentText" presStyleLbl="node1" presStyleIdx="6" presStyleCnt="7">
        <dgm:presLayoutVars>
          <dgm:chMax val="0"/>
          <dgm:bulletEnabled val="1"/>
        </dgm:presLayoutVars>
      </dgm:prSet>
      <dgm:spPr/>
    </dgm:pt>
  </dgm:ptLst>
  <dgm:cxnLst>
    <dgm:cxn modelId="{61D3721E-64E5-4923-8A34-A316D94D878A}" type="presOf" srcId="{FBBBD469-E70A-426F-8C9C-786191A99770}" destId="{6CEF2352-25D9-48B8-A1C7-3FE4F551D87F}" srcOrd="0" destOrd="0" presId="urn:microsoft.com/office/officeart/2005/8/layout/vList2"/>
    <dgm:cxn modelId="{2F640233-686B-40E6-BC07-D8B32B5199CA}" srcId="{BAFA7EA6-0999-4A21-B247-86262A64D7F3}" destId="{3F245988-6DCE-4996-AD41-7F4FAB27DD6D}" srcOrd="0" destOrd="0" parTransId="{5013EC9A-AD78-45B5-A369-D1A9C4F32AA6}" sibTransId="{9728B41E-4186-4B00-8DDB-66858044FD2D}"/>
    <dgm:cxn modelId="{A6F10A36-0D4D-4CF7-8B5B-0E94F38BAAB3}" srcId="{BAFA7EA6-0999-4A21-B247-86262A64D7F3}" destId="{FBBBD469-E70A-426F-8C9C-786191A99770}" srcOrd="5" destOrd="0" parTransId="{921D6C0D-211B-46F0-9BFA-6984B3B727B3}" sibTransId="{265D623B-97E0-4B87-AA91-EE6D1F4453F7}"/>
    <dgm:cxn modelId="{2B21A53F-14DE-4564-B8B6-83FB97C24DC5}" srcId="{BAFA7EA6-0999-4A21-B247-86262A64D7F3}" destId="{7C13C29E-01E9-42DD-BEFB-8D756E076358}" srcOrd="4" destOrd="0" parTransId="{CDE48CCB-805D-460A-A685-08EC58B00EF9}" sibTransId="{3B2DE849-C582-473C-99A5-D2CCC9584C8D}"/>
    <dgm:cxn modelId="{BA4E0563-632C-42C4-97F2-BE888C0D9E6C}" type="presOf" srcId="{3F245988-6DCE-4996-AD41-7F4FAB27DD6D}" destId="{85929207-8A1E-48FF-825D-40B6C7D094B7}" srcOrd="0" destOrd="0" presId="urn:microsoft.com/office/officeart/2005/8/layout/vList2"/>
    <dgm:cxn modelId="{FFCE5249-FEAE-4D59-AC8E-FEEF617138EF}" type="presOf" srcId="{69EF3562-F74F-43E1-9F30-49BC787E9277}" destId="{BCFE0327-73BD-4A06-81E9-F347D0305533}" srcOrd="0" destOrd="0" presId="urn:microsoft.com/office/officeart/2005/8/layout/vList2"/>
    <dgm:cxn modelId="{A9D24856-BAE1-4BA4-9CBA-458FAED9D872}" type="presOf" srcId="{1583E43A-330A-4A1D-9324-B1DF64AEED32}" destId="{236CA708-FC16-472E-8D64-1DD80F05766F}" srcOrd="0" destOrd="0" presId="urn:microsoft.com/office/officeart/2005/8/layout/vList2"/>
    <dgm:cxn modelId="{1860F594-E313-4097-9856-CE8216D816DE}" type="presOf" srcId="{C9618558-E5BD-49C3-8675-25D9EE8B9951}" destId="{F2BC5B8B-CA52-48FA-8A23-3336C54E313C}" srcOrd="0" destOrd="0" presId="urn:microsoft.com/office/officeart/2005/8/layout/vList2"/>
    <dgm:cxn modelId="{D8A9DB97-4257-4319-B406-4F7D7DF30369}" type="presOf" srcId="{BAFA7EA6-0999-4A21-B247-86262A64D7F3}" destId="{77959549-FF5B-4C60-8D0E-972FA35C3B16}" srcOrd="0" destOrd="0" presId="urn:microsoft.com/office/officeart/2005/8/layout/vList2"/>
    <dgm:cxn modelId="{ACFB8F99-C912-4E36-8197-F2F26CBCEAAD}" srcId="{BAFA7EA6-0999-4A21-B247-86262A64D7F3}" destId="{C17E9B8B-4687-41DB-84E4-7C7D128D4818}" srcOrd="3" destOrd="0" parTransId="{3E236CE4-73DB-4EFD-BBA6-CE9D8A6C5C0F}" sibTransId="{D50E5EB3-283C-419E-AD89-7BCF871F40FF}"/>
    <dgm:cxn modelId="{7969AD99-13B9-43B9-A531-BB2899D0D488}" srcId="{BAFA7EA6-0999-4A21-B247-86262A64D7F3}" destId="{1583E43A-330A-4A1D-9324-B1DF64AEED32}" srcOrd="6" destOrd="0" parTransId="{C86E1EC2-C411-471A-9215-950AEF6758E4}" sibTransId="{026BF4A6-FDD9-49DB-9DDC-934D9CC39ADC}"/>
    <dgm:cxn modelId="{C6BAFDB4-669E-4817-85B2-F1FE28551366}" type="presOf" srcId="{7C13C29E-01E9-42DD-BEFB-8D756E076358}" destId="{F4480835-7A5F-4ADB-A488-53C1FF24ABF2}" srcOrd="0" destOrd="0" presId="urn:microsoft.com/office/officeart/2005/8/layout/vList2"/>
    <dgm:cxn modelId="{84A6A2BB-42EE-40A5-B483-DE264BA072BA}" type="presOf" srcId="{C17E9B8B-4687-41DB-84E4-7C7D128D4818}" destId="{0D1D3FFC-9AE2-414B-9E17-266434EB2A4F}" srcOrd="0" destOrd="0" presId="urn:microsoft.com/office/officeart/2005/8/layout/vList2"/>
    <dgm:cxn modelId="{E74E21BD-9473-4F3C-B3F2-D04FAAE23C1D}" srcId="{BAFA7EA6-0999-4A21-B247-86262A64D7F3}" destId="{69EF3562-F74F-43E1-9F30-49BC787E9277}" srcOrd="2" destOrd="0" parTransId="{659F829F-9537-4A18-8DF6-660B5F7DF31C}" sibTransId="{96A04106-E4A8-4DE5-80A1-39C421451717}"/>
    <dgm:cxn modelId="{089FE4CC-E414-419C-BE09-44F9B0C6C19B}" srcId="{BAFA7EA6-0999-4A21-B247-86262A64D7F3}" destId="{C9618558-E5BD-49C3-8675-25D9EE8B9951}" srcOrd="1" destOrd="0" parTransId="{DFDCA356-4BA0-4A1D-BDB8-96770B5DD988}" sibTransId="{FF50B340-BA4C-4767-AC3F-DF2E4E68D6CA}"/>
    <dgm:cxn modelId="{0FA39216-5ABD-4B0F-8689-325FA66C9702}" type="presParOf" srcId="{77959549-FF5B-4C60-8D0E-972FA35C3B16}" destId="{85929207-8A1E-48FF-825D-40B6C7D094B7}" srcOrd="0" destOrd="0" presId="urn:microsoft.com/office/officeart/2005/8/layout/vList2"/>
    <dgm:cxn modelId="{C0DC7229-9D47-4FC8-B9D8-26E93F10F608}" type="presParOf" srcId="{77959549-FF5B-4C60-8D0E-972FA35C3B16}" destId="{1716D2F0-1FB5-47DA-A4B2-68A0103EDAD4}" srcOrd="1" destOrd="0" presId="urn:microsoft.com/office/officeart/2005/8/layout/vList2"/>
    <dgm:cxn modelId="{7424D654-F739-4E81-ACE2-6B034A124948}" type="presParOf" srcId="{77959549-FF5B-4C60-8D0E-972FA35C3B16}" destId="{F2BC5B8B-CA52-48FA-8A23-3336C54E313C}" srcOrd="2" destOrd="0" presId="urn:microsoft.com/office/officeart/2005/8/layout/vList2"/>
    <dgm:cxn modelId="{0EDCA173-9AF2-4E0C-8396-DE26261B2C36}" type="presParOf" srcId="{77959549-FF5B-4C60-8D0E-972FA35C3B16}" destId="{281278CD-530F-4F52-BC1F-C8523F44302E}" srcOrd="3" destOrd="0" presId="urn:microsoft.com/office/officeart/2005/8/layout/vList2"/>
    <dgm:cxn modelId="{77DF42EA-D90D-4B6F-88EE-59C192B3415F}" type="presParOf" srcId="{77959549-FF5B-4C60-8D0E-972FA35C3B16}" destId="{BCFE0327-73BD-4A06-81E9-F347D0305533}" srcOrd="4" destOrd="0" presId="urn:microsoft.com/office/officeart/2005/8/layout/vList2"/>
    <dgm:cxn modelId="{BBCC5688-24CF-40B2-BBEA-F7C2082CBCA2}" type="presParOf" srcId="{77959549-FF5B-4C60-8D0E-972FA35C3B16}" destId="{4BB8AFDE-19E0-41B0-B56D-691334FB1E76}" srcOrd="5" destOrd="0" presId="urn:microsoft.com/office/officeart/2005/8/layout/vList2"/>
    <dgm:cxn modelId="{BCAFEA55-76FB-4408-AE15-AD9353307E1B}" type="presParOf" srcId="{77959549-FF5B-4C60-8D0E-972FA35C3B16}" destId="{0D1D3FFC-9AE2-414B-9E17-266434EB2A4F}" srcOrd="6" destOrd="0" presId="urn:microsoft.com/office/officeart/2005/8/layout/vList2"/>
    <dgm:cxn modelId="{87E452C4-C737-482A-A5D5-B16226675B37}" type="presParOf" srcId="{77959549-FF5B-4C60-8D0E-972FA35C3B16}" destId="{82D6231B-A5E8-4116-809F-8432C56230AB}" srcOrd="7" destOrd="0" presId="urn:microsoft.com/office/officeart/2005/8/layout/vList2"/>
    <dgm:cxn modelId="{5799D515-1DA7-4B97-B16D-5AF99AA0F37C}" type="presParOf" srcId="{77959549-FF5B-4C60-8D0E-972FA35C3B16}" destId="{F4480835-7A5F-4ADB-A488-53C1FF24ABF2}" srcOrd="8" destOrd="0" presId="urn:microsoft.com/office/officeart/2005/8/layout/vList2"/>
    <dgm:cxn modelId="{5A8C252A-3AC3-4442-A397-0DE875B8DA9C}" type="presParOf" srcId="{77959549-FF5B-4C60-8D0E-972FA35C3B16}" destId="{2F4B9004-8267-4285-A042-A08DCE0AAF53}" srcOrd="9" destOrd="0" presId="urn:microsoft.com/office/officeart/2005/8/layout/vList2"/>
    <dgm:cxn modelId="{F1A9F244-7E02-430E-B595-7C1800E92A65}" type="presParOf" srcId="{77959549-FF5B-4C60-8D0E-972FA35C3B16}" destId="{6CEF2352-25D9-48B8-A1C7-3FE4F551D87F}" srcOrd="10" destOrd="0" presId="urn:microsoft.com/office/officeart/2005/8/layout/vList2"/>
    <dgm:cxn modelId="{E04667C1-E69D-4612-A3DB-70213458F75A}" type="presParOf" srcId="{77959549-FF5B-4C60-8D0E-972FA35C3B16}" destId="{8B5A77D2-0DEE-45FB-AA02-29AFD3280856}" srcOrd="11" destOrd="0" presId="urn:microsoft.com/office/officeart/2005/8/layout/vList2"/>
    <dgm:cxn modelId="{19A14783-5BA2-4D56-ABFE-9CDD1B1735C6}" type="presParOf" srcId="{77959549-FF5B-4C60-8D0E-972FA35C3B16}" destId="{236CA708-FC16-472E-8D64-1DD80F05766F}"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622265-3B30-4C17-9501-EDB8B572EA4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31E4DDB-A8DA-46CF-8349-E9676A729683}">
      <dgm:prSet/>
      <dgm:spPr/>
      <dgm:t>
        <a:bodyPr/>
        <a:lstStyle/>
        <a:p>
          <a:r>
            <a:rPr lang="en-US" dirty="0"/>
            <a:t>8. Adult Mentoring</a:t>
          </a:r>
        </a:p>
      </dgm:t>
    </dgm:pt>
    <dgm:pt modelId="{4A614050-CEF1-4593-8574-1BA5BD036887}" type="parTrans" cxnId="{FB5F49D8-39A0-43CE-8866-313B5E019E37}">
      <dgm:prSet/>
      <dgm:spPr/>
      <dgm:t>
        <a:bodyPr/>
        <a:lstStyle/>
        <a:p>
          <a:endParaRPr lang="en-US"/>
        </a:p>
      </dgm:t>
    </dgm:pt>
    <dgm:pt modelId="{E754D949-A205-452B-8C86-89802B7DE210}" type="sibTrans" cxnId="{FB5F49D8-39A0-43CE-8866-313B5E019E37}">
      <dgm:prSet/>
      <dgm:spPr/>
      <dgm:t>
        <a:bodyPr/>
        <a:lstStyle/>
        <a:p>
          <a:endParaRPr lang="en-US"/>
        </a:p>
      </dgm:t>
    </dgm:pt>
    <dgm:pt modelId="{8220D434-327E-4BE8-B91F-9BE749D7F779}">
      <dgm:prSet/>
      <dgm:spPr/>
      <dgm:t>
        <a:bodyPr/>
        <a:lstStyle/>
        <a:p>
          <a:r>
            <a:rPr lang="en-US" dirty="0"/>
            <a:t>9. Follow up services</a:t>
          </a:r>
        </a:p>
      </dgm:t>
    </dgm:pt>
    <dgm:pt modelId="{38F0E315-D7B8-44DB-9B63-E73C8A384E4C}" type="parTrans" cxnId="{FC6F5F1D-2BE6-47C9-915A-27A9ED518834}">
      <dgm:prSet/>
      <dgm:spPr/>
      <dgm:t>
        <a:bodyPr/>
        <a:lstStyle/>
        <a:p>
          <a:endParaRPr lang="en-US"/>
        </a:p>
      </dgm:t>
    </dgm:pt>
    <dgm:pt modelId="{2C3FAEBF-0111-40F5-AE70-693DF514FE7D}" type="sibTrans" cxnId="{FC6F5F1D-2BE6-47C9-915A-27A9ED518834}">
      <dgm:prSet/>
      <dgm:spPr/>
      <dgm:t>
        <a:bodyPr/>
        <a:lstStyle/>
        <a:p>
          <a:endParaRPr lang="en-US"/>
        </a:p>
      </dgm:t>
    </dgm:pt>
    <dgm:pt modelId="{C6AA9B92-30F2-4711-8E03-EA4CD9E55ADD}">
      <dgm:prSet/>
      <dgm:spPr/>
      <dgm:t>
        <a:bodyPr/>
        <a:lstStyle/>
        <a:p>
          <a:r>
            <a:rPr lang="en-US" dirty="0"/>
            <a:t>10. Comprehensive Guidance and Counseling</a:t>
          </a:r>
        </a:p>
      </dgm:t>
    </dgm:pt>
    <dgm:pt modelId="{625A1979-77A9-4272-9C87-38A281E87806}" type="parTrans" cxnId="{BBFECFEE-6B69-4724-B596-3D9CA0406500}">
      <dgm:prSet/>
      <dgm:spPr/>
      <dgm:t>
        <a:bodyPr/>
        <a:lstStyle/>
        <a:p>
          <a:endParaRPr lang="en-US"/>
        </a:p>
      </dgm:t>
    </dgm:pt>
    <dgm:pt modelId="{4B28657F-B8A0-49DB-BAA4-A1770A3C880C}" type="sibTrans" cxnId="{BBFECFEE-6B69-4724-B596-3D9CA0406500}">
      <dgm:prSet/>
      <dgm:spPr/>
      <dgm:t>
        <a:bodyPr/>
        <a:lstStyle/>
        <a:p>
          <a:endParaRPr lang="en-US"/>
        </a:p>
      </dgm:t>
    </dgm:pt>
    <dgm:pt modelId="{C2B9070B-63DC-4C5C-BA97-B48D46EAAA72}">
      <dgm:prSet/>
      <dgm:spPr/>
      <dgm:t>
        <a:bodyPr/>
        <a:lstStyle/>
        <a:p>
          <a:r>
            <a:rPr lang="en-US" dirty="0"/>
            <a:t>11. Financial Literacy Education</a:t>
          </a:r>
        </a:p>
      </dgm:t>
    </dgm:pt>
    <dgm:pt modelId="{48FB70A0-9D8C-4DC0-90BB-A9144C6D2EB1}" type="parTrans" cxnId="{7326D77C-E24A-439A-92B6-C8918CA8CA5B}">
      <dgm:prSet/>
      <dgm:spPr/>
      <dgm:t>
        <a:bodyPr/>
        <a:lstStyle/>
        <a:p>
          <a:endParaRPr lang="en-US"/>
        </a:p>
      </dgm:t>
    </dgm:pt>
    <dgm:pt modelId="{5ECD2F33-84D8-4492-91AF-2F1CBF377BA0}" type="sibTrans" cxnId="{7326D77C-E24A-439A-92B6-C8918CA8CA5B}">
      <dgm:prSet/>
      <dgm:spPr/>
      <dgm:t>
        <a:bodyPr/>
        <a:lstStyle/>
        <a:p>
          <a:endParaRPr lang="en-US"/>
        </a:p>
      </dgm:t>
    </dgm:pt>
    <dgm:pt modelId="{D9526B4E-A192-437E-894A-D56BE7ACF508}">
      <dgm:prSet/>
      <dgm:spPr/>
      <dgm:t>
        <a:bodyPr/>
        <a:lstStyle/>
        <a:p>
          <a:r>
            <a:rPr lang="en-US" dirty="0"/>
            <a:t>12. Entrepreneurial Skills Training</a:t>
          </a:r>
        </a:p>
      </dgm:t>
    </dgm:pt>
    <dgm:pt modelId="{90AA1BB9-EC6C-458D-9A60-CE66AA0E4967}" type="parTrans" cxnId="{C8C80FDC-D5BF-42D6-9C22-2B1ECC250E8E}">
      <dgm:prSet/>
      <dgm:spPr/>
      <dgm:t>
        <a:bodyPr/>
        <a:lstStyle/>
        <a:p>
          <a:endParaRPr lang="en-US"/>
        </a:p>
      </dgm:t>
    </dgm:pt>
    <dgm:pt modelId="{9B548E71-3B5F-4ECF-8FBF-C4EADA8EBE8A}" type="sibTrans" cxnId="{C8C80FDC-D5BF-42D6-9C22-2B1ECC250E8E}">
      <dgm:prSet/>
      <dgm:spPr/>
      <dgm:t>
        <a:bodyPr/>
        <a:lstStyle/>
        <a:p>
          <a:endParaRPr lang="en-US"/>
        </a:p>
      </dgm:t>
    </dgm:pt>
    <dgm:pt modelId="{B72DB84B-26CD-4D04-BFF0-4E3CDBB293C2}">
      <dgm:prSet/>
      <dgm:spPr/>
      <dgm:t>
        <a:bodyPr/>
        <a:lstStyle/>
        <a:p>
          <a:r>
            <a:rPr lang="en-US" dirty="0"/>
            <a:t>13. Labor Market analysis</a:t>
          </a:r>
        </a:p>
      </dgm:t>
    </dgm:pt>
    <dgm:pt modelId="{796EAD45-015A-421B-AEB6-9A04A1B3C176}" type="parTrans" cxnId="{7DEDD8E6-A788-46DE-9466-16A50ED9DBD0}">
      <dgm:prSet/>
      <dgm:spPr/>
      <dgm:t>
        <a:bodyPr/>
        <a:lstStyle/>
        <a:p>
          <a:endParaRPr lang="en-US"/>
        </a:p>
      </dgm:t>
    </dgm:pt>
    <dgm:pt modelId="{FE784F5E-E5CC-4D42-BF8D-B9ECD1E6A049}" type="sibTrans" cxnId="{7DEDD8E6-A788-46DE-9466-16A50ED9DBD0}">
      <dgm:prSet/>
      <dgm:spPr/>
      <dgm:t>
        <a:bodyPr/>
        <a:lstStyle/>
        <a:p>
          <a:endParaRPr lang="en-US"/>
        </a:p>
      </dgm:t>
    </dgm:pt>
    <dgm:pt modelId="{41DCB8F4-E9C2-47FF-A515-126CCB38B97E}">
      <dgm:prSet/>
      <dgm:spPr/>
      <dgm:t>
        <a:bodyPr/>
        <a:lstStyle/>
        <a:p>
          <a:r>
            <a:rPr lang="en-US" dirty="0"/>
            <a:t>14. Preparation for Post Secondary Education and Training  </a:t>
          </a:r>
        </a:p>
      </dgm:t>
    </dgm:pt>
    <dgm:pt modelId="{2593D35D-8E5F-4EB5-A8DE-0B185887FA04}" type="parTrans" cxnId="{91DA7CAB-9DFD-4B65-8058-2E1EF9BF1E52}">
      <dgm:prSet/>
      <dgm:spPr/>
      <dgm:t>
        <a:bodyPr/>
        <a:lstStyle/>
        <a:p>
          <a:endParaRPr lang="en-US"/>
        </a:p>
      </dgm:t>
    </dgm:pt>
    <dgm:pt modelId="{FAA78CF3-2B3D-42F2-AECE-81846F2280E1}" type="sibTrans" cxnId="{91DA7CAB-9DFD-4B65-8058-2E1EF9BF1E52}">
      <dgm:prSet/>
      <dgm:spPr/>
      <dgm:t>
        <a:bodyPr/>
        <a:lstStyle/>
        <a:p>
          <a:endParaRPr lang="en-US"/>
        </a:p>
      </dgm:t>
    </dgm:pt>
    <dgm:pt modelId="{53F75A69-3A30-4AB5-85D4-8ADDC3536415}" type="pres">
      <dgm:prSet presAssocID="{27622265-3B30-4C17-9501-EDB8B572EA4C}" presName="linear" presStyleCnt="0">
        <dgm:presLayoutVars>
          <dgm:animLvl val="lvl"/>
          <dgm:resizeHandles val="exact"/>
        </dgm:presLayoutVars>
      </dgm:prSet>
      <dgm:spPr/>
    </dgm:pt>
    <dgm:pt modelId="{FCB6561A-344D-4AF5-A900-6DEA182A7389}" type="pres">
      <dgm:prSet presAssocID="{231E4DDB-A8DA-46CF-8349-E9676A729683}" presName="parentText" presStyleLbl="node1" presStyleIdx="0" presStyleCnt="7">
        <dgm:presLayoutVars>
          <dgm:chMax val="0"/>
          <dgm:bulletEnabled val="1"/>
        </dgm:presLayoutVars>
      </dgm:prSet>
      <dgm:spPr/>
    </dgm:pt>
    <dgm:pt modelId="{9BDAF04E-E732-4197-B6A7-66038BC0C35C}" type="pres">
      <dgm:prSet presAssocID="{E754D949-A205-452B-8C86-89802B7DE210}" presName="spacer" presStyleCnt="0"/>
      <dgm:spPr/>
    </dgm:pt>
    <dgm:pt modelId="{FC552E83-EBFB-4859-8C9D-A093BB274737}" type="pres">
      <dgm:prSet presAssocID="{8220D434-327E-4BE8-B91F-9BE749D7F779}" presName="parentText" presStyleLbl="node1" presStyleIdx="1" presStyleCnt="7">
        <dgm:presLayoutVars>
          <dgm:chMax val="0"/>
          <dgm:bulletEnabled val="1"/>
        </dgm:presLayoutVars>
      </dgm:prSet>
      <dgm:spPr/>
    </dgm:pt>
    <dgm:pt modelId="{94ABB1F4-1A27-4C54-B6CD-B22B3AE049B4}" type="pres">
      <dgm:prSet presAssocID="{2C3FAEBF-0111-40F5-AE70-693DF514FE7D}" presName="spacer" presStyleCnt="0"/>
      <dgm:spPr/>
    </dgm:pt>
    <dgm:pt modelId="{E9023C46-C718-442D-A841-B4531DE5DC9A}" type="pres">
      <dgm:prSet presAssocID="{C6AA9B92-30F2-4711-8E03-EA4CD9E55ADD}" presName="parentText" presStyleLbl="node1" presStyleIdx="2" presStyleCnt="7">
        <dgm:presLayoutVars>
          <dgm:chMax val="0"/>
          <dgm:bulletEnabled val="1"/>
        </dgm:presLayoutVars>
      </dgm:prSet>
      <dgm:spPr/>
    </dgm:pt>
    <dgm:pt modelId="{20DC0B8D-94C4-4E27-B692-BD63B7D79A60}" type="pres">
      <dgm:prSet presAssocID="{4B28657F-B8A0-49DB-BAA4-A1770A3C880C}" presName="spacer" presStyleCnt="0"/>
      <dgm:spPr/>
    </dgm:pt>
    <dgm:pt modelId="{EAB11FD1-85DC-43C8-8852-8A8D9A3B62F5}" type="pres">
      <dgm:prSet presAssocID="{C2B9070B-63DC-4C5C-BA97-B48D46EAAA72}" presName="parentText" presStyleLbl="node1" presStyleIdx="3" presStyleCnt="7">
        <dgm:presLayoutVars>
          <dgm:chMax val="0"/>
          <dgm:bulletEnabled val="1"/>
        </dgm:presLayoutVars>
      </dgm:prSet>
      <dgm:spPr/>
    </dgm:pt>
    <dgm:pt modelId="{88A9115A-FC5C-4343-A02E-C595740B9EF2}" type="pres">
      <dgm:prSet presAssocID="{5ECD2F33-84D8-4492-91AF-2F1CBF377BA0}" presName="spacer" presStyleCnt="0"/>
      <dgm:spPr/>
    </dgm:pt>
    <dgm:pt modelId="{4A033D03-F7BC-4D23-8C26-87B232F52BD6}" type="pres">
      <dgm:prSet presAssocID="{D9526B4E-A192-437E-894A-D56BE7ACF508}" presName="parentText" presStyleLbl="node1" presStyleIdx="4" presStyleCnt="7">
        <dgm:presLayoutVars>
          <dgm:chMax val="0"/>
          <dgm:bulletEnabled val="1"/>
        </dgm:presLayoutVars>
      </dgm:prSet>
      <dgm:spPr/>
    </dgm:pt>
    <dgm:pt modelId="{01381E68-DA1E-4237-8760-B163EA63B202}" type="pres">
      <dgm:prSet presAssocID="{9B548E71-3B5F-4ECF-8FBF-C4EADA8EBE8A}" presName="spacer" presStyleCnt="0"/>
      <dgm:spPr/>
    </dgm:pt>
    <dgm:pt modelId="{8897E495-38FD-4A97-AF65-19AEED8A09D7}" type="pres">
      <dgm:prSet presAssocID="{B72DB84B-26CD-4D04-BFF0-4E3CDBB293C2}" presName="parentText" presStyleLbl="node1" presStyleIdx="5" presStyleCnt="7">
        <dgm:presLayoutVars>
          <dgm:chMax val="0"/>
          <dgm:bulletEnabled val="1"/>
        </dgm:presLayoutVars>
      </dgm:prSet>
      <dgm:spPr/>
    </dgm:pt>
    <dgm:pt modelId="{79D9A576-4037-43CB-BA68-7E0FF773B2A7}" type="pres">
      <dgm:prSet presAssocID="{FE784F5E-E5CC-4D42-BF8D-B9ECD1E6A049}" presName="spacer" presStyleCnt="0"/>
      <dgm:spPr/>
    </dgm:pt>
    <dgm:pt modelId="{4DAF1182-D441-4DF7-A970-75DC5C8BBBE3}" type="pres">
      <dgm:prSet presAssocID="{41DCB8F4-E9C2-47FF-A515-126CCB38B97E}" presName="parentText" presStyleLbl="node1" presStyleIdx="6" presStyleCnt="7">
        <dgm:presLayoutVars>
          <dgm:chMax val="0"/>
          <dgm:bulletEnabled val="1"/>
        </dgm:presLayoutVars>
      </dgm:prSet>
      <dgm:spPr/>
    </dgm:pt>
  </dgm:ptLst>
  <dgm:cxnLst>
    <dgm:cxn modelId="{FC6F5F1D-2BE6-47C9-915A-27A9ED518834}" srcId="{27622265-3B30-4C17-9501-EDB8B572EA4C}" destId="{8220D434-327E-4BE8-B91F-9BE749D7F779}" srcOrd="1" destOrd="0" parTransId="{38F0E315-D7B8-44DB-9B63-E73C8A384E4C}" sibTransId="{2C3FAEBF-0111-40F5-AE70-693DF514FE7D}"/>
    <dgm:cxn modelId="{F43E4947-4F58-4BDF-89D7-EA0EF4CDFCC6}" type="presOf" srcId="{B72DB84B-26CD-4D04-BFF0-4E3CDBB293C2}" destId="{8897E495-38FD-4A97-AF65-19AEED8A09D7}" srcOrd="0" destOrd="0" presId="urn:microsoft.com/office/officeart/2005/8/layout/vList2"/>
    <dgm:cxn modelId="{A5F54659-774D-4901-A5F4-C16C574C6BB8}" type="presOf" srcId="{C6AA9B92-30F2-4711-8E03-EA4CD9E55ADD}" destId="{E9023C46-C718-442D-A841-B4531DE5DC9A}" srcOrd="0" destOrd="0" presId="urn:microsoft.com/office/officeart/2005/8/layout/vList2"/>
    <dgm:cxn modelId="{7326D77C-E24A-439A-92B6-C8918CA8CA5B}" srcId="{27622265-3B30-4C17-9501-EDB8B572EA4C}" destId="{C2B9070B-63DC-4C5C-BA97-B48D46EAAA72}" srcOrd="3" destOrd="0" parTransId="{48FB70A0-9D8C-4DC0-90BB-A9144C6D2EB1}" sibTransId="{5ECD2F33-84D8-4492-91AF-2F1CBF377BA0}"/>
    <dgm:cxn modelId="{9667BE84-92DE-4A5B-8A08-9F3656EC0D72}" type="presOf" srcId="{C2B9070B-63DC-4C5C-BA97-B48D46EAAA72}" destId="{EAB11FD1-85DC-43C8-8852-8A8D9A3B62F5}" srcOrd="0" destOrd="0" presId="urn:microsoft.com/office/officeart/2005/8/layout/vList2"/>
    <dgm:cxn modelId="{1548C3A7-6904-4150-977B-63E8C9B28FC6}" type="presOf" srcId="{41DCB8F4-E9C2-47FF-A515-126CCB38B97E}" destId="{4DAF1182-D441-4DF7-A970-75DC5C8BBBE3}" srcOrd="0" destOrd="0" presId="urn:microsoft.com/office/officeart/2005/8/layout/vList2"/>
    <dgm:cxn modelId="{91DA7CAB-9DFD-4B65-8058-2E1EF9BF1E52}" srcId="{27622265-3B30-4C17-9501-EDB8B572EA4C}" destId="{41DCB8F4-E9C2-47FF-A515-126CCB38B97E}" srcOrd="6" destOrd="0" parTransId="{2593D35D-8E5F-4EB5-A8DE-0B185887FA04}" sibTransId="{FAA78CF3-2B3D-42F2-AECE-81846F2280E1}"/>
    <dgm:cxn modelId="{1AA7A1B1-D0F1-4FB7-AD45-E486B40C6E68}" type="presOf" srcId="{27622265-3B30-4C17-9501-EDB8B572EA4C}" destId="{53F75A69-3A30-4AB5-85D4-8ADDC3536415}" srcOrd="0" destOrd="0" presId="urn:microsoft.com/office/officeart/2005/8/layout/vList2"/>
    <dgm:cxn modelId="{7A4980B3-1102-496D-AC8F-1018FC9E6D39}" type="presOf" srcId="{231E4DDB-A8DA-46CF-8349-E9676A729683}" destId="{FCB6561A-344D-4AF5-A900-6DEA182A7389}" srcOrd="0" destOrd="0" presId="urn:microsoft.com/office/officeart/2005/8/layout/vList2"/>
    <dgm:cxn modelId="{FB5F49D8-39A0-43CE-8866-313B5E019E37}" srcId="{27622265-3B30-4C17-9501-EDB8B572EA4C}" destId="{231E4DDB-A8DA-46CF-8349-E9676A729683}" srcOrd="0" destOrd="0" parTransId="{4A614050-CEF1-4593-8574-1BA5BD036887}" sibTransId="{E754D949-A205-452B-8C86-89802B7DE210}"/>
    <dgm:cxn modelId="{C8C80FDC-D5BF-42D6-9C22-2B1ECC250E8E}" srcId="{27622265-3B30-4C17-9501-EDB8B572EA4C}" destId="{D9526B4E-A192-437E-894A-D56BE7ACF508}" srcOrd="4" destOrd="0" parTransId="{90AA1BB9-EC6C-458D-9A60-CE66AA0E4967}" sibTransId="{9B548E71-3B5F-4ECF-8FBF-C4EADA8EBE8A}"/>
    <dgm:cxn modelId="{7DEDD8E6-A788-46DE-9466-16A50ED9DBD0}" srcId="{27622265-3B30-4C17-9501-EDB8B572EA4C}" destId="{B72DB84B-26CD-4D04-BFF0-4E3CDBB293C2}" srcOrd="5" destOrd="0" parTransId="{796EAD45-015A-421B-AEB6-9A04A1B3C176}" sibTransId="{FE784F5E-E5CC-4D42-BF8D-B9ECD1E6A049}"/>
    <dgm:cxn modelId="{BBFECFEE-6B69-4724-B596-3D9CA0406500}" srcId="{27622265-3B30-4C17-9501-EDB8B572EA4C}" destId="{C6AA9B92-30F2-4711-8E03-EA4CD9E55ADD}" srcOrd="2" destOrd="0" parTransId="{625A1979-77A9-4272-9C87-38A281E87806}" sibTransId="{4B28657F-B8A0-49DB-BAA4-A1770A3C880C}"/>
    <dgm:cxn modelId="{F6CE05F7-F75F-434C-B70A-A163FDBE87B1}" type="presOf" srcId="{D9526B4E-A192-437E-894A-D56BE7ACF508}" destId="{4A033D03-F7BC-4D23-8C26-87B232F52BD6}" srcOrd="0" destOrd="0" presId="urn:microsoft.com/office/officeart/2005/8/layout/vList2"/>
    <dgm:cxn modelId="{12B726FD-3F02-4046-9B06-A331CB7E45C1}" type="presOf" srcId="{8220D434-327E-4BE8-B91F-9BE749D7F779}" destId="{FC552E83-EBFB-4859-8C9D-A093BB274737}" srcOrd="0" destOrd="0" presId="urn:microsoft.com/office/officeart/2005/8/layout/vList2"/>
    <dgm:cxn modelId="{881CDBB0-44C0-4AEE-8A85-635A730FA14D}" type="presParOf" srcId="{53F75A69-3A30-4AB5-85D4-8ADDC3536415}" destId="{FCB6561A-344D-4AF5-A900-6DEA182A7389}" srcOrd="0" destOrd="0" presId="urn:microsoft.com/office/officeart/2005/8/layout/vList2"/>
    <dgm:cxn modelId="{A86796AC-631A-4AD2-8CF1-7ED97F74CE50}" type="presParOf" srcId="{53F75A69-3A30-4AB5-85D4-8ADDC3536415}" destId="{9BDAF04E-E732-4197-B6A7-66038BC0C35C}" srcOrd="1" destOrd="0" presId="urn:microsoft.com/office/officeart/2005/8/layout/vList2"/>
    <dgm:cxn modelId="{1689328A-2F00-45F5-A2AE-EE43BDA62127}" type="presParOf" srcId="{53F75A69-3A30-4AB5-85D4-8ADDC3536415}" destId="{FC552E83-EBFB-4859-8C9D-A093BB274737}" srcOrd="2" destOrd="0" presId="urn:microsoft.com/office/officeart/2005/8/layout/vList2"/>
    <dgm:cxn modelId="{BF6E70B5-0A3C-47DC-9042-7B0FA67E6398}" type="presParOf" srcId="{53F75A69-3A30-4AB5-85D4-8ADDC3536415}" destId="{94ABB1F4-1A27-4C54-B6CD-B22B3AE049B4}" srcOrd="3" destOrd="0" presId="urn:microsoft.com/office/officeart/2005/8/layout/vList2"/>
    <dgm:cxn modelId="{0D1B6F49-4C20-4D3F-A500-9836324F8E66}" type="presParOf" srcId="{53F75A69-3A30-4AB5-85D4-8ADDC3536415}" destId="{E9023C46-C718-442D-A841-B4531DE5DC9A}" srcOrd="4" destOrd="0" presId="urn:microsoft.com/office/officeart/2005/8/layout/vList2"/>
    <dgm:cxn modelId="{B904DE7C-B581-4984-93E6-A14D55B80F7D}" type="presParOf" srcId="{53F75A69-3A30-4AB5-85D4-8ADDC3536415}" destId="{20DC0B8D-94C4-4E27-B692-BD63B7D79A60}" srcOrd="5" destOrd="0" presId="urn:microsoft.com/office/officeart/2005/8/layout/vList2"/>
    <dgm:cxn modelId="{725ECF81-C74E-4CA5-B712-6A6FC804CEF2}" type="presParOf" srcId="{53F75A69-3A30-4AB5-85D4-8ADDC3536415}" destId="{EAB11FD1-85DC-43C8-8852-8A8D9A3B62F5}" srcOrd="6" destOrd="0" presId="urn:microsoft.com/office/officeart/2005/8/layout/vList2"/>
    <dgm:cxn modelId="{E01373F9-443C-46BF-9674-79B6AAA19562}" type="presParOf" srcId="{53F75A69-3A30-4AB5-85D4-8ADDC3536415}" destId="{88A9115A-FC5C-4343-A02E-C595740B9EF2}" srcOrd="7" destOrd="0" presId="urn:microsoft.com/office/officeart/2005/8/layout/vList2"/>
    <dgm:cxn modelId="{926B6CC0-E7CA-48BA-870A-753838C970FE}" type="presParOf" srcId="{53F75A69-3A30-4AB5-85D4-8ADDC3536415}" destId="{4A033D03-F7BC-4D23-8C26-87B232F52BD6}" srcOrd="8" destOrd="0" presId="urn:microsoft.com/office/officeart/2005/8/layout/vList2"/>
    <dgm:cxn modelId="{19727D20-46C3-43E0-83D2-4FA57D369FE6}" type="presParOf" srcId="{53F75A69-3A30-4AB5-85D4-8ADDC3536415}" destId="{01381E68-DA1E-4237-8760-B163EA63B202}" srcOrd="9" destOrd="0" presId="urn:microsoft.com/office/officeart/2005/8/layout/vList2"/>
    <dgm:cxn modelId="{EDD2193D-4F0C-4AC2-B3B1-8921C290AC15}" type="presParOf" srcId="{53F75A69-3A30-4AB5-85D4-8ADDC3536415}" destId="{8897E495-38FD-4A97-AF65-19AEED8A09D7}" srcOrd="10" destOrd="0" presId="urn:microsoft.com/office/officeart/2005/8/layout/vList2"/>
    <dgm:cxn modelId="{9411DD9F-A75F-4A45-9916-15AD340E89FF}" type="presParOf" srcId="{53F75A69-3A30-4AB5-85D4-8ADDC3536415}" destId="{79D9A576-4037-43CB-BA68-7E0FF773B2A7}" srcOrd="11" destOrd="0" presId="urn:microsoft.com/office/officeart/2005/8/layout/vList2"/>
    <dgm:cxn modelId="{95DDB690-1FE6-41D6-A2A5-E57D44519621}" type="presParOf" srcId="{53F75A69-3A30-4AB5-85D4-8ADDC3536415}" destId="{4DAF1182-D441-4DF7-A970-75DC5C8BBBE3}"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98C18B-136F-4756-B854-39DC45713B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284069-D31C-45D6-AA43-F668429BE74B}">
      <dgm:prSet/>
      <dgm:spPr/>
      <dgm:t>
        <a:bodyPr/>
        <a:lstStyle/>
        <a:p>
          <a:r>
            <a:rPr lang="en-US" b="1"/>
            <a:t>Eligible Organizations</a:t>
          </a:r>
          <a:endParaRPr lang="en-US"/>
        </a:p>
      </dgm:t>
    </dgm:pt>
    <dgm:pt modelId="{CF52FED6-5A51-47B3-9760-EE18ED7D66D6}" type="parTrans" cxnId="{BB025EFA-B3DC-4694-B83E-F9D0641C3F6F}">
      <dgm:prSet/>
      <dgm:spPr/>
      <dgm:t>
        <a:bodyPr/>
        <a:lstStyle/>
        <a:p>
          <a:endParaRPr lang="en-US"/>
        </a:p>
      </dgm:t>
    </dgm:pt>
    <dgm:pt modelId="{8E2B32B4-1D14-4083-8536-AB627DD665C9}" type="sibTrans" cxnId="{BB025EFA-B3DC-4694-B83E-F9D0641C3F6F}">
      <dgm:prSet/>
      <dgm:spPr/>
      <dgm:t>
        <a:bodyPr/>
        <a:lstStyle/>
        <a:p>
          <a:endParaRPr lang="en-US"/>
        </a:p>
      </dgm:t>
    </dgm:pt>
    <dgm:pt modelId="{423FABA3-CA40-4AFC-91AF-F43CF21BB595}">
      <dgm:prSet/>
      <dgm:spPr/>
      <dgm:t>
        <a:bodyPr/>
        <a:lstStyle/>
        <a:p>
          <a:r>
            <a:rPr lang="en-US" dirty="0"/>
            <a:t>Non-profits, community based-organizations (public or private), for-profit, educational institutions, partnerships/collaborations</a:t>
          </a:r>
        </a:p>
      </dgm:t>
    </dgm:pt>
    <dgm:pt modelId="{BE95E16F-04C7-4B5B-8B03-C3F3BBA60D9E}" type="parTrans" cxnId="{24A1AE4E-443A-4A1A-9738-640F32A0EB0D}">
      <dgm:prSet/>
      <dgm:spPr/>
      <dgm:t>
        <a:bodyPr/>
        <a:lstStyle/>
        <a:p>
          <a:endParaRPr lang="en-US"/>
        </a:p>
      </dgm:t>
    </dgm:pt>
    <dgm:pt modelId="{699EEB94-5180-4F8E-A1B3-28066DA59851}" type="sibTrans" cxnId="{24A1AE4E-443A-4A1A-9738-640F32A0EB0D}">
      <dgm:prSet/>
      <dgm:spPr/>
      <dgm:t>
        <a:bodyPr/>
        <a:lstStyle/>
        <a:p>
          <a:endParaRPr lang="en-US"/>
        </a:p>
      </dgm:t>
    </dgm:pt>
    <dgm:pt modelId="{DC120983-154C-4C5B-9BC1-0EE59BC95E68}">
      <dgm:prSet/>
      <dgm:spPr/>
      <dgm:t>
        <a:bodyPr/>
        <a:lstStyle/>
        <a:p>
          <a:r>
            <a:rPr lang="en-US" b="1"/>
            <a:t>Qualifications</a:t>
          </a:r>
          <a:endParaRPr lang="en-US"/>
        </a:p>
      </dgm:t>
    </dgm:pt>
    <dgm:pt modelId="{693A3671-04E7-461A-9D7B-BC57481677E1}" type="parTrans" cxnId="{182CCD30-BD27-403A-8CF2-E759CF4B111C}">
      <dgm:prSet/>
      <dgm:spPr/>
      <dgm:t>
        <a:bodyPr/>
        <a:lstStyle/>
        <a:p>
          <a:endParaRPr lang="en-US"/>
        </a:p>
      </dgm:t>
    </dgm:pt>
    <dgm:pt modelId="{26E50D3E-4578-463E-B443-F129C42295B6}" type="sibTrans" cxnId="{182CCD30-BD27-403A-8CF2-E759CF4B111C}">
      <dgm:prSet/>
      <dgm:spPr/>
      <dgm:t>
        <a:bodyPr/>
        <a:lstStyle/>
        <a:p>
          <a:endParaRPr lang="en-US"/>
        </a:p>
      </dgm:t>
    </dgm:pt>
    <dgm:pt modelId="{560E9F88-DB76-4B99-A892-6F51C192F6E0}">
      <dgm:prSet/>
      <dgm:spPr/>
      <dgm:t>
        <a:bodyPr/>
        <a:lstStyle/>
        <a:p>
          <a:pPr algn="l"/>
          <a:r>
            <a:rPr lang="en-US" dirty="0"/>
            <a:t>SLEB Eligible Organizations 5%</a:t>
          </a:r>
        </a:p>
      </dgm:t>
    </dgm:pt>
    <dgm:pt modelId="{1A60CFD2-0C21-4B69-9F82-009A2B9417FA}" type="parTrans" cxnId="{4959E79B-CD12-4FEE-9954-AF18B84D5307}">
      <dgm:prSet/>
      <dgm:spPr/>
      <dgm:t>
        <a:bodyPr/>
        <a:lstStyle/>
        <a:p>
          <a:endParaRPr lang="en-US"/>
        </a:p>
      </dgm:t>
    </dgm:pt>
    <dgm:pt modelId="{3C96BE8E-598D-4053-A356-7CFD29ED3F57}" type="sibTrans" cxnId="{4959E79B-CD12-4FEE-9954-AF18B84D5307}">
      <dgm:prSet/>
      <dgm:spPr/>
      <dgm:t>
        <a:bodyPr/>
        <a:lstStyle/>
        <a:p>
          <a:endParaRPr lang="en-US"/>
        </a:p>
      </dgm:t>
    </dgm:pt>
    <dgm:pt modelId="{F2DE4527-D732-41E1-B0DD-B5023133CD60}">
      <dgm:prSet/>
      <dgm:spPr/>
      <dgm:t>
        <a:bodyPr/>
        <a:lstStyle/>
        <a:p>
          <a:pPr algn="l"/>
          <a:r>
            <a:rPr lang="en-US" dirty="0"/>
            <a:t>Non-Profits, public schools/universities, government agencies are exempt from SLEB participation requirement</a:t>
          </a:r>
        </a:p>
      </dgm:t>
    </dgm:pt>
    <dgm:pt modelId="{75F7B2E8-4A2A-4B93-BB47-5F25D7AE5174}" type="parTrans" cxnId="{2DCE4C07-B5D4-4B3D-9B19-999C5101A87A}">
      <dgm:prSet/>
      <dgm:spPr/>
      <dgm:t>
        <a:bodyPr/>
        <a:lstStyle/>
        <a:p>
          <a:endParaRPr lang="en-US"/>
        </a:p>
      </dgm:t>
    </dgm:pt>
    <dgm:pt modelId="{857C99DF-3D2D-48A1-BFD4-181FDA90835A}" type="sibTrans" cxnId="{2DCE4C07-B5D4-4B3D-9B19-999C5101A87A}">
      <dgm:prSet/>
      <dgm:spPr/>
      <dgm:t>
        <a:bodyPr/>
        <a:lstStyle/>
        <a:p>
          <a:endParaRPr lang="en-US"/>
        </a:p>
      </dgm:t>
    </dgm:pt>
    <dgm:pt modelId="{36A2BEC3-4002-4F70-899C-7A85CBD31568}">
      <dgm:prSet/>
      <dgm:spPr/>
      <dgm:t>
        <a:bodyPr/>
        <a:lstStyle/>
        <a:p>
          <a:pPr algn="l"/>
          <a:r>
            <a:rPr lang="en-US" dirty="0"/>
            <a:t>Alameda County’s local preference point 5%</a:t>
          </a:r>
        </a:p>
      </dgm:t>
    </dgm:pt>
    <dgm:pt modelId="{EEA17E1F-8F0B-4210-AC31-A4C4CBA0B582}" type="parTrans" cxnId="{521BDD5A-057D-4A45-B95A-4C4CED84B97A}">
      <dgm:prSet/>
      <dgm:spPr/>
      <dgm:t>
        <a:bodyPr/>
        <a:lstStyle/>
        <a:p>
          <a:endParaRPr lang="en-US"/>
        </a:p>
      </dgm:t>
    </dgm:pt>
    <dgm:pt modelId="{83884A06-809E-4E87-B394-4702A6F2611B}" type="sibTrans" cxnId="{521BDD5A-057D-4A45-B95A-4C4CED84B97A}">
      <dgm:prSet/>
      <dgm:spPr/>
      <dgm:t>
        <a:bodyPr/>
        <a:lstStyle/>
        <a:p>
          <a:endParaRPr lang="en-US"/>
        </a:p>
      </dgm:t>
    </dgm:pt>
    <dgm:pt modelId="{18F34599-36BA-44AD-B08C-C5B1E4D98CC9}">
      <dgm:prSet/>
      <dgm:spPr/>
      <dgm:t>
        <a:bodyPr/>
        <a:lstStyle/>
        <a:p>
          <a:endParaRPr lang="en-US" b="1" dirty="0"/>
        </a:p>
      </dgm:t>
    </dgm:pt>
    <dgm:pt modelId="{4A713A93-A243-492A-B2B6-F5D678E9E82A}" type="parTrans" cxnId="{AE025FAD-688D-4076-9C5A-BDBD637CA5E5}">
      <dgm:prSet/>
      <dgm:spPr/>
      <dgm:t>
        <a:bodyPr/>
        <a:lstStyle/>
        <a:p>
          <a:endParaRPr lang="en-US"/>
        </a:p>
      </dgm:t>
    </dgm:pt>
    <dgm:pt modelId="{82869B78-867C-49B9-95CD-E843EA731874}" type="sibTrans" cxnId="{AE025FAD-688D-4076-9C5A-BDBD637CA5E5}">
      <dgm:prSet/>
      <dgm:spPr/>
      <dgm:t>
        <a:bodyPr/>
        <a:lstStyle/>
        <a:p>
          <a:endParaRPr lang="en-US"/>
        </a:p>
      </dgm:t>
    </dgm:pt>
    <dgm:pt modelId="{5779B482-4887-4FBC-ACC8-3D5DD553D680}">
      <dgm:prSet/>
      <dgm:spPr/>
      <dgm:t>
        <a:bodyPr/>
        <a:lstStyle/>
        <a:p>
          <a:r>
            <a:rPr lang="en-US" dirty="0"/>
            <a:t>Minimum of 2 years of documented successful experience in providing the full range of youth workforce development services </a:t>
          </a:r>
        </a:p>
      </dgm:t>
    </dgm:pt>
    <dgm:pt modelId="{F6828A63-63B3-4B2D-804E-C961AB6A0CC7}" type="parTrans" cxnId="{7365C3F2-E580-43E4-8494-1DCF97379E7B}">
      <dgm:prSet/>
      <dgm:spPr/>
      <dgm:t>
        <a:bodyPr/>
        <a:lstStyle/>
        <a:p>
          <a:endParaRPr lang="en-US"/>
        </a:p>
      </dgm:t>
    </dgm:pt>
    <dgm:pt modelId="{0A6834B1-AEBE-44FA-98F7-269FCDB0BD65}" type="sibTrans" cxnId="{7365C3F2-E580-43E4-8494-1DCF97379E7B}">
      <dgm:prSet/>
      <dgm:spPr/>
      <dgm:t>
        <a:bodyPr/>
        <a:lstStyle/>
        <a:p>
          <a:endParaRPr lang="en-US"/>
        </a:p>
      </dgm:t>
    </dgm:pt>
    <dgm:pt modelId="{0B0C6C7A-5724-490A-B8D1-0828284112A1}">
      <dgm:prSet/>
      <dgm:spPr/>
      <dgm:t>
        <a:bodyPr/>
        <a:lstStyle/>
        <a:p>
          <a:pPr>
            <a:buFontTx/>
            <a:buChar char="-"/>
          </a:pPr>
          <a:r>
            <a:rPr lang="en-US" dirty="0"/>
            <a:t>Eligible bidders who may not possess this specific experience are encouraged to highlight knowledge and relevant transferable skills that demonstrate their capacity to effectively support and engage this population.</a:t>
          </a:r>
        </a:p>
      </dgm:t>
    </dgm:pt>
    <dgm:pt modelId="{2651A193-DAE5-47A8-8C48-5EF92C9087FB}" type="parTrans" cxnId="{2BFADFD0-C95F-4D3C-A739-11F964AB3CE3}">
      <dgm:prSet/>
      <dgm:spPr/>
      <dgm:t>
        <a:bodyPr/>
        <a:lstStyle/>
        <a:p>
          <a:endParaRPr lang="en-US"/>
        </a:p>
      </dgm:t>
    </dgm:pt>
    <dgm:pt modelId="{80501595-5D97-44C5-B1C2-3F3955ED52BF}" type="sibTrans" cxnId="{2BFADFD0-C95F-4D3C-A739-11F964AB3CE3}">
      <dgm:prSet/>
      <dgm:spPr/>
      <dgm:t>
        <a:bodyPr/>
        <a:lstStyle/>
        <a:p>
          <a:endParaRPr lang="en-US"/>
        </a:p>
      </dgm:t>
    </dgm:pt>
    <dgm:pt modelId="{E7A10C43-8D9F-4F8A-BAD6-538C6204073C}" type="pres">
      <dgm:prSet presAssocID="{E198C18B-136F-4756-B854-39DC45713B4D}" presName="linear" presStyleCnt="0">
        <dgm:presLayoutVars>
          <dgm:dir/>
          <dgm:animLvl val="lvl"/>
          <dgm:resizeHandles val="exact"/>
        </dgm:presLayoutVars>
      </dgm:prSet>
      <dgm:spPr/>
    </dgm:pt>
    <dgm:pt modelId="{B9A8DD27-33E2-4877-8704-598183FBD83A}" type="pres">
      <dgm:prSet presAssocID="{E8284069-D31C-45D6-AA43-F668429BE74B}" presName="parentLin" presStyleCnt="0"/>
      <dgm:spPr/>
    </dgm:pt>
    <dgm:pt modelId="{E6E5D82B-EEDF-4347-8BD7-F0EED3B64DB2}" type="pres">
      <dgm:prSet presAssocID="{E8284069-D31C-45D6-AA43-F668429BE74B}" presName="parentLeftMargin" presStyleLbl="node1" presStyleIdx="0" presStyleCnt="2"/>
      <dgm:spPr/>
    </dgm:pt>
    <dgm:pt modelId="{C5FD13C5-0BA2-4A6B-8B64-AC6A34EECF25}" type="pres">
      <dgm:prSet presAssocID="{E8284069-D31C-45D6-AA43-F668429BE74B}" presName="parentText" presStyleLbl="node1" presStyleIdx="0" presStyleCnt="2">
        <dgm:presLayoutVars>
          <dgm:chMax val="0"/>
          <dgm:bulletEnabled val="1"/>
        </dgm:presLayoutVars>
      </dgm:prSet>
      <dgm:spPr/>
    </dgm:pt>
    <dgm:pt modelId="{99310065-4614-45CC-9859-182A845AD2B5}" type="pres">
      <dgm:prSet presAssocID="{E8284069-D31C-45D6-AA43-F668429BE74B}" presName="negativeSpace" presStyleCnt="0"/>
      <dgm:spPr/>
    </dgm:pt>
    <dgm:pt modelId="{FB3A3151-84EA-4117-AF40-3A26D239E8AC}" type="pres">
      <dgm:prSet presAssocID="{E8284069-D31C-45D6-AA43-F668429BE74B}" presName="childText" presStyleLbl="conFgAcc1" presStyleIdx="0" presStyleCnt="2">
        <dgm:presLayoutVars>
          <dgm:bulletEnabled val="1"/>
        </dgm:presLayoutVars>
      </dgm:prSet>
      <dgm:spPr/>
    </dgm:pt>
    <dgm:pt modelId="{397371C8-7483-4280-B557-144615E4941D}" type="pres">
      <dgm:prSet presAssocID="{8E2B32B4-1D14-4083-8536-AB627DD665C9}" presName="spaceBetweenRectangles" presStyleCnt="0"/>
      <dgm:spPr/>
    </dgm:pt>
    <dgm:pt modelId="{8F52D41F-2D4F-43B5-97A5-B0CB6D10429C}" type="pres">
      <dgm:prSet presAssocID="{DC120983-154C-4C5B-9BC1-0EE59BC95E68}" presName="parentLin" presStyleCnt="0"/>
      <dgm:spPr/>
    </dgm:pt>
    <dgm:pt modelId="{7EDD1D74-D6CA-4745-92F3-0BE3FBA3A3B3}" type="pres">
      <dgm:prSet presAssocID="{DC120983-154C-4C5B-9BC1-0EE59BC95E68}" presName="parentLeftMargin" presStyleLbl="node1" presStyleIdx="0" presStyleCnt="2"/>
      <dgm:spPr/>
    </dgm:pt>
    <dgm:pt modelId="{085B6C7B-1FB7-4704-9651-39B4EA45B92B}" type="pres">
      <dgm:prSet presAssocID="{DC120983-154C-4C5B-9BC1-0EE59BC95E68}" presName="parentText" presStyleLbl="node1" presStyleIdx="1" presStyleCnt="2">
        <dgm:presLayoutVars>
          <dgm:chMax val="0"/>
          <dgm:bulletEnabled val="1"/>
        </dgm:presLayoutVars>
      </dgm:prSet>
      <dgm:spPr/>
    </dgm:pt>
    <dgm:pt modelId="{28A4A715-216E-412A-B65C-D53B12BC7467}" type="pres">
      <dgm:prSet presAssocID="{DC120983-154C-4C5B-9BC1-0EE59BC95E68}" presName="negativeSpace" presStyleCnt="0"/>
      <dgm:spPr/>
    </dgm:pt>
    <dgm:pt modelId="{D7FF124D-54CA-4BE6-A50F-49FB904DFCA8}" type="pres">
      <dgm:prSet presAssocID="{DC120983-154C-4C5B-9BC1-0EE59BC95E68}" presName="childText" presStyleLbl="conFgAcc1" presStyleIdx="1" presStyleCnt="2">
        <dgm:presLayoutVars>
          <dgm:bulletEnabled val="1"/>
        </dgm:presLayoutVars>
      </dgm:prSet>
      <dgm:spPr/>
    </dgm:pt>
  </dgm:ptLst>
  <dgm:cxnLst>
    <dgm:cxn modelId="{2DCE4C07-B5D4-4B3D-9B19-999C5101A87A}" srcId="{DC120983-154C-4C5B-9BC1-0EE59BC95E68}" destId="{F2DE4527-D732-41E1-B0DD-B5023133CD60}" srcOrd="2" destOrd="0" parTransId="{75F7B2E8-4A2A-4B93-BB47-5F25D7AE5174}" sibTransId="{857C99DF-3D2D-48A1-BFD4-181FDA90835A}"/>
    <dgm:cxn modelId="{0292541C-D7FF-4FEA-9580-052FAA416D90}" type="presOf" srcId="{423FABA3-CA40-4AFC-91AF-F43CF21BB595}" destId="{FB3A3151-84EA-4117-AF40-3A26D239E8AC}" srcOrd="0" destOrd="0" presId="urn:microsoft.com/office/officeart/2005/8/layout/list1"/>
    <dgm:cxn modelId="{4058461E-F0F7-4DF5-A205-0176A0E991A9}" type="presOf" srcId="{5779B482-4887-4FBC-ACC8-3D5DD553D680}" destId="{FB3A3151-84EA-4117-AF40-3A26D239E8AC}" srcOrd="0" destOrd="1" presId="urn:microsoft.com/office/officeart/2005/8/layout/list1"/>
    <dgm:cxn modelId="{182CCD30-BD27-403A-8CF2-E759CF4B111C}" srcId="{E198C18B-136F-4756-B854-39DC45713B4D}" destId="{DC120983-154C-4C5B-9BC1-0EE59BC95E68}" srcOrd="1" destOrd="0" parTransId="{693A3671-04E7-461A-9D7B-BC57481677E1}" sibTransId="{26E50D3E-4578-463E-B443-F129C42295B6}"/>
    <dgm:cxn modelId="{F92D2C5E-14E8-4AE7-88AF-DD415EE40B0B}" type="presOf" srcId="{18F34599-36BA-44AD-B08C-C5B1E4D98CC9}" destId="{FB3A3151-84EA-4117-AF40-3A26D239E8AC}" srcOrd="0" destOrd="3" presId="urn:microsoft.com/office/officeart/2005/8/layout/list1"/>
    <dgm:cxn modelId="{B8484844-09B1-4BA0-8AA8-054659460B1D}" type="presOf" srcId="{E198C18B-136F-4756-B854-39DC45713B4D}" destId="{E7A10C43-8D9F-4F8A-BAD6-538C6204073C}" srcOrd="0" destOrd="0" presId="urn:microsoft.com/office/officeart/2005/8/layout/list1"/>
    <dgm:cxn modelId="{24A1AE4E-443A-4A1A-9738-640F32A0EB0D}" srcId="{E8284069-D31C-45D6-AA43-F668429BE74B}" destId="{423FABA3-CA40-4AFC-91AF-F43CF21BB595}" srcOrd="0" destOrd="0" parTransId="{BE95E16F-04C7-4B5B-8B03-C3F3BBA60D9E}" sibTransId="{699EEB94-5180-4F8E-A1B3-28066DA59851}"/>
    <dgm:cxn modelId="{D33CB64F-71C7-45DF-9078-556EA66A65F2}" type="presOf" srcId="{DC120983-154C-4C5B-9BC1-0EE59BC95E68}" destId="{7EDD1D74-D6CA-4745-92F3-0BE3FBA3A3B3}" srcOrd="0" destOrd="0" presId="urn:microsoft.com/office/officeart/2005/8/layout/list1"/>
    <dgm:cxn modelId="{D2654F50-5B7A-4372-92AF-9BDD6B868A5D}" type="presOf" srcId="{0B0C6C7A-5724-490A-B8D1-0828284112A1}" destId="{FB3A3151-84EA-4117-AF40-3A26D239E8AC}" srcOrd="0" destOrd="2" presId="urn:microsoft.com/office/officeart/2005/8/layout/list1"/>
    <dgm:cxn modelId="{368E4359-7E44-4D9B-8745-582FC2E470EC}" type="presOf" srcId="{36A2BEC3-4002-4F70-899C-7A85CBD31568}" destId="{D7FF124D-54CA-4BE6-A50F-49FB904DFCA8}" srcOrd="0" destOrd="1" presId="urn:microsoft.com/office/officeart/2005/8/layout/list1"/>
    <dgm:cxn modelId="{521BDD5A-057D-4A45-B95A-4C4CED84B97A}" srcId="{DC120983-154C-4C5B-9BC1-0EE59BC95E68}" destId="{36A2BEC3-4002-4F70-899C-7A85CBD31568}" srcOrd="1" destOrd="0" parTransId="{EEA17E1F-8F0B-4210-AC31-A4C4CBA0B582}" sibTransId="{83884A06-809E-4E87-B394-4702A6F2611B}"/>
    <dgm:cxn modelId="{DA4D0482-ACFB-4219-80ED-7CCD0EFFF332}" type="presOf" srcId="{F2DE4527-D732-41E1-B0DD-B5023133CD60}" destId="{D7FF124D-54CA-4BE6-A50F-49FB904DFCA8}" srcOrd="0" destOrd="2" presId="urn:microsoft.com/office/officeart/2005/8/layout/list1"/>
    <dgm:cxn modelId="{66994287-EDD4-4138-9C6F-2B17BA653FCE}" type="presOf" srcId="{DC120983-154C-4C5B-9BC1-0EE59BC95E68}" destId="{085B6C7B-1FB7-4704-9651-39B4EA45B92B}" srcOrd="1" destOrd="0" presId="urn:microsoft.com/office/officeart/2005/8/layout/list1"/>
    <dgm:cxn modelId="{9A0F7A8D-C864-458E-B7D7-7792C840D0D2}" type="presOf" srcId="{E8284069-D31C-45D6-AA43-F668429BE74B}" destId="{C5FD13C5-0BA2-4A6B-8B64-AC6A34EECF25}" srcOrd="1" destOrd="0" presId="urn:microsoft.com/office/officeart/2005/8/layout/list1"/>
    <dgm:cxn modelId="{4959E79B-CD12-4FEE-9954-AF18B84D5307}" srcId="{DC120983-154C-4C5B-9BC1-0EE59BC95E68}" destId="{560E9F88-DB76-4B99-A892-6F51C192F6E0}" srcOrd="0" destOrd="0" parTransId="{1A60CFD2-0C21-4B69-9F82-009A2B9417FA}" sibTransId="{3C96BE8E-598D-4053-A356-7CFD29ED3F57}"/>
    <dgm:cxn modelId="{AE025FAD-688D-4076-9C5A-BDBD637CA5E5}" srcId="{E8284069-D31C-45D6-AA43-F668429BE74B}" destId="{18F34599-36BA-44AD-B08C-C5B1E4D98CC9}" srcOrd="2" destOrd="0" parTransId="{4A713A93-A243-492A-B2B6-F5D678E9E82A}" sibTransId="{82869B78-867C-49B9-95CD-E843EA731874}"/>
    <dgm:cxn modelId="{37B249C2-EA54-4F89-B2B7-A20BB541AEF7}" type="presOf" srcId="{E8284069-D31C-45D6-AA43-F668429BE74B}" destId="{E6E5D82B-EEDF-4347-8BD7-F0EED3B64DB2}" srcOrd="0" destOrd="0" presId="urn:microsoft.com/office/officeart/2005/8/layout/list1"/>
    <dgm:cxn modelId="{2BFADFD0-C95F-4D3C-A739-11F964AB3CE3}" srcId="{5779B482-4887-4FBC-ACC8-3D5DD553D680}" destId="{0B0C6C7A-5724-490A-B8D1-0828284112A1}" srcOrd="0" destOrd="0" parTransId="{2651A193-DAE5-47A8-8C48-5EF92C9087FB}" sibTransId="{80501595-5D97-44C5-B1C2-3F3955ED52BF}"/>
    <dgm:cxn modelId="{7365C3F2-E580-43E4-8494-1DCF97379E7B}" srcId="{E8284069-D31C-45D6-AA43-F668429BE74B}" destId="{5779B482-4887-4FBC-ACC8-3D5DD553D680}" srcOrd="1" destOrd="0" parTransId="{F6828A63-63B3-4B2D-804E-C961AB6A0CC7}" sibTransId="{0A6834B1-AEBE-44FA-98F7-269FCDB0BD65}"/>
    <dgm:cxn modelId="{2BACB3F7-B675-47B1-B710-450C84854DFC}" type="presOf" srcId="{560E9F88-DB76-4B99-A892-6F51C192F6E0}" destId="{D7FF124D-54CA-4BE6-A50F-49FB904DFCA8}" srcOrd="0" destOrd="0" presId="urn:microsoft.com/office/officeart/2005/8/layout/list1"/>
    <dgm:cxn modelId="{BB025EFA-B3DC-4694-B83E-F9D0641C3F6F}" srcId="{E198C18B-136F-4756-B854-39DC45713B4D}" destId="{E8284069-D31C-45D6-AA43-F668429BE74B}" srcOrd="0" destOrd="0" parTransId="{CF52FED6-5A51-47B3-9760-EE18ED7D66D6}" sibTransId="{8E2B32B4-1D14-4083-8536-AB627DD665C9}"/>
    <dgm:cxn modelId="{3F56288A-CDB3-4D7C-8426-D62C5731B569}" type="presParOf" srcId="{E7A10C43-8D9F-4F8A-BAD6-538C6204073C}" destId="{B9A8DD27-33E2-4877-8704-598183FBD83A}" srcOrd="0" destOrd="0" presId="urn:microsoft.com/office/officeart/2005/8/layout/list1"/>
    <dgm:cxn modelId="{888D805F-1936-4C56-8528-B7FE82FC190B}" type="presParOf" srcId="{B9A8DD27-33E2-4877-8704-598183FBD83A}" destId="{E6E5D82B-EEDF-4347-8BD7-F0EED3B64DB2}" srcOrd="0" destOrd="0" presId="urn:microsoft.com/office/officeart/2005/8/layout/list1"/>
    <dgm:cxn modelId="{B902F440-7572-4391-9956-9C1A32E0618B}" type="presParOf" srcId="{B9A8DD27-33E2-4877-8704-598183FBD83A}" destId="{C5FD13C5-0BA2-4A6B-8B64-AC6A34EECF25}" srcOrd="1" destOrd="0" presId="urn:microsoft.com/office/officeart/2005/8/layout/list1"/>
    <dgm:cxn modelId="{EEAE0FB2-7FFD-4CFC-9A57-48797D05F36F}" type="presParOf" srcId="{E7A10C43-8D9F-4F8A-BAD6-538C6204073C}" destId="{99310065-4614-45CC-9859-182A845AD2B5}" srcOrd="1" destOrd="0" presId="urn:microsoft.com/office/officeart/2005/8/layout/list1"/>
    <dgm:cxn modelId="{5A6E98A7-125F-40B6-8BCF-C719B05CFB16}" type="presParOf" srcId="{E7A10C43-8D9F-4F8A-BAD6-538C6204073C}" destId="{FB3A3151-84EA-4117-AF40-3A26D239E8AC}" srcOrd="2" destOrd="0" presId="urn:microsoft.com/office/officeart/2005/8/layout/list1"/>
    <dgm:cxn modelId="{2B908DD8-4B13-4327-95E9-07E9EC1886E6}" type="presParOf" srcId="{E7A10C43-8D9F-4F8A-BAD6-538C6204073C}" destId="{397371C8-7483-4280-B557-144615E4941D}" srcOrd="3" destOrd="0" presId="urn:microsoft.com/office/officeart/2005/8/layout/list1"/>
    <dgm:cxn modelId="{02C7C47A-595A-4A0C-9458-7D8783DDE104}" type="presParOf" srcId="{E7A10C43-8D9F-4F8A-BAD6-538C6204073C}" destId="{8F52D41F-2D4F-43B5-97A5-B0CB6D10429C}" srcOrd="4" destOrd="0" presId="urn:microsoft.com/office/officeart/2005/8/layout/list1"/>
    <dgm:cxn modelId="{6D4DFCB0-1FC1-4AF4-9B67-3742C59342C9}" type="presParOf" srcId="{8F52D41F-2D4F-43B5-97A5-B0CB6D10429C}" destId="{7EDD1D74-D6CA-4745-92F3-0BE3FBA3A3B3}" srcOrd="0" destOrd="0" presId="urn:microsoft.com/office/officeart/2005/8/layout/list1"/>
    <dgm:cxn modelId="{B04A9746-27F5-47D0-BB85-25AEA0E052D9}" type="presParOf" srcId="{8F52D41F-2D4F-43B5-97A5-B0CB6D10429C}" destId="{085B6C7B-1FB7-4704-9651-39B4EA45B92B}" srcOrd="1" destOrd="0" presId="urn:microsoft.com/office/officeart/2005/8/layout/list1"/>
    <dgm:cxn modelId="{7F18C6F6-1EA7-4CDA-9B94-1C897E158FB6}" type="presParOf" srcId="{E7A10C43-8D9F-4F8A-BAD6-538C6204073C}" destId="{28A4A715-216E-412A-B65C-D53B12BC7467}" srcOrd="5" destOrd="0" presId="urn:microsoft.com/office/officeart/2005/8/layout/list1"/>
    <dgm:cxn modelId="{E6046C80-A4BC-4117-82F2-0E78C84254D5}" type="presParOf" srcId="{E7A10C43-8D9F-4F8A-BAD6-538C6204073C}" destId="{D7FF124D-54CA-4BE6-A50F-49FB904DFCA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DF8F2-5490-4C60-9CF5-3DD8EBCC12FB}">
      <dsp:nvSpPr>
        <dsp:cNvPr id="0" name=""/>
        <dsp:cNvSpPr/>
      </dsp:nvSpPr>
      <dsp:spPr>
        <a:xfrm>
          <a:off x="0" y="45031"/>
          <a:ext cx="9783763" cy="975820"/>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BB41BDFE-015B-42C2-A7D0-538CA506643D}">
      <dsp:nvSpPr>
        <dsp:cNvPr id="0" name=""/>
        <dsp:cNvSpPr/>
      </dsp:nvSpPr>
      <dsp:spPr>
        <a:xfrm>
          <a:off x="295185" y="219976"/>
          <a:ext cx="536701" cy="536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CBB047-CB95-4B35-A0C1-67015086A5CD}">
      <dsp:nvSpPr>
        <dsp:cNvPr id="0" name=""/>
        <dsp:cNvSpPr/>
      </dsp:nvSpPr>
      <dsp:spPr>
        <a:xfrm>
          <a:off x="1127072" y="417"/>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imes New Roman" panose="02020603050405020304" pitchFamily="18" charset="0"/>
              <a:cs typeface="Times New Roman" panose="02020603050405020304" pitchFamily="18" charset="0"/>
            </a:rPr>
            <a:t>Please mute yourself for the duration of the presentation </a:t>
          </a:r>
        </a:p>
      </dsp:txBody>
      <dsp:txXfrm>
        <a:off x="1127072" y="417"/>
        <a:ext cx="8656690" cy="975820"/>
      </dsp:txXfrm>
    </dsp:sp>
    <dsp:sp modelId="{AC683E86-96ED-4F11-872C-A976AEFA9209}">
      <dsp:nvSpPr>
        <dsp:cNvPr id="0" name=""/>
        <dsp:cNvSpPr/>
      </dsp:nvSpPr>
      <dsp:spPr>
        <a:xfrm>
          <a:off x="0" y="1220192"/>
          <a:ext cx="9783763" cy="975820"/>
        </a:xfrm>
        <a:prstGeom prst="roundRect">
          <a:avLst>
            <a:gd name="adj" fmla="val 10000"/>
          </a:avLst>
        </a:prstGeom>
        <a:solidFill>
          <a:srgbClr val="138D8D"/>
        </a:solidFill>
        <a:ln>
          <a:noFill/>
        </a:ln>
        <a:effectLst/>
      </dsp:spPr>
      <dsp:style>
        <a:lnRef idx="0">
          <a:scrgbClr r="0" g="0" b="0"/>
        </a:lnRef>
        <a:fillRef idx="1">
          <a:scrgbClr r="0" g="0" b="0"/>
        </a:fillRef>
        <a:effectRef idx="0">
          <a:scrgbClr r="0" g="0" b="0"/>
        </a:effectRef>
        <a:fontRef idx="minor"/>
      </dsp:style>
    </dsp:sp>
    <dsp:sp modelId="{BB5A8731-A967-46E1-8EB0-2A2A2FA3ADBA}">
      <dsp:nvSpPr>
        <dsp:cNvPr id="0" name=""/>
        <dsp:cNvSpPr/>
      </dsp:nvSpPr>
      <dsp:spPr>
        <a:xfrm>
          <a:off x="295185" y="1439751"/>
          <a:ext cx="536701" cy="536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ED0F7A-C7BD-42BE-9386-E9FC05A09033}">
      <dsp:nvSpPr>
        <dsp:cNvPr id="0" name=""/>
        <dsp:cNvSpPr/>
      </dsp:nvSpPr>
      <dsp:spPr>
        <a:xfrm>
          <a:off x="1127072" y="1220192"/>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imes New Roman" panose="02020603050405020304" pitchFamily="18" charset="0"/>
              <a:cs typeface="Times New Roman" panose="02020603050405020304" pitchFamily="18" charset="0"/>
            </a:rPr>
            <a:t>Enter your name, organization and email address in the “chat” feature. All questions must be submitted through the “chat” feature</a:t>
          </a:r>
        </a:p>
      </dsp:txBody>
      <dsp:txXfrm>
        <a:off x="1127072" y="1220192"/>
        <a:ext cx="8656690" cy="975820"/>
      </dsp:txXfrm>
    </dsp:sp>
    <dsp:sp modelId="{CDFA2FFD-8A77-4161-B11C-8381D567FDD4}">
      <dsp:nvSpPr>
        <dsp:cNvPr id="0" name=""/>
        <dsp:cNvSpPr/>
      </dsp:nvSpPr>
      <dsp:spPr>
        <a:xfrm>
          <a:off x="0" y="2290325"/>
          <a:ext cx="9783763" cy="975820"/>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50133050-30FC-4300-A8FE-B4F79C2B31FF}">
      <dsp:nvSpPr>
        <dsp:cNvPr id="0" name=""/>
        <dsp:cNvSpPr/>
      </dsp:nvSpPr>
      <dsp:spPr>
        <a:xfrm>
          <a:off x="291981" y="2501484"/>
          <a:ext cx="536701" cy="536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ACD67E-62EA-4BDC-9CAF-706118F61A62}">
      <dsp:nvSpPr>
        <dsp:cNvPr id="0" name=""/>
        <dsp:cNvSpPr/>
      </dsp:nvSpPr>
      <dsp:spPr>
        <a:xfrm>
          <a:off x="1070629" y="2290325"/>
          <a:ext cx="4402693"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Additional questions may be submitted as follows:</a:t>
          </a:r>
        </a:p>
      </dsp:txBody>
      <dsp:txXfrm>
        <a:off x="1070629" y="2290325"/>
        <a:ext cx="4402693" cy="975820"/>
      </dsp:txXfrm>
    </dsp:sp>
    <dsp:sp modelId="{CAED3789-C025-4453-81E1-3F0F788DEFA8}">
      <dsp:nvSpPr>
        <dsp:cNvPr id="0" name=""/>
        <dsp:cNvSpPr/>
      </dsp:nvSpPr>
      <dsp:spPr>
        <a:xfrm>
          <a:off x="5609911" y="2290325"/>
          <a:ext cx="4083752"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To the attention of </a:t>
          </a:r>
          <a:r>
            <a:rPr lang="en-US" sz="1800"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7">
                <a:extLst>
                  <a:ext uri="{A12FA001-AC4F-418D-AE19-62706E023703}">
                    <ahyp:hlinkClr xmlns:ahyp="http://schemas.microsoft.com/office/drawing/2018/hyperlinkcolor" val="tx"/>
                  </a:ext>
                </a:extLst>
              </a:hlinkClick>
            </a:rPr>
            <a:t>ACWDB@acgov.org</a:t>
          </a:r>
          <a:r>
            <a:rPr lang="en-US" sz="1800" kern="1200" dirty="0">
              <a:solidFill>
                <a:schemeClr val="tx1"/>
              </a:solidFill>
              <a:latin typeface="Times New Roman" panose="02020603050405020304" pitchFamily="18" charset="0"/>
              <a:cs typeface="Times New Roman" panose="02020603050405020304" pitchFamily="18" charset="0"/>
            </a:rPr>
            <a:t> </a:t>
          </a:r>
        </a:p>
        <a:p>
          <a:pPr marL="0" lvl="0" indent="0" algn="l"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Monday, December 9, 2024, by 12:00 pm</a:t>
          </a:r>
        </a:p>
      </dsp:txBody>
      <dsp:txXfrm>
        <a:off x="5609911" y="2290325"/>
        <a:ext cx="4083752" cy="9758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46A40-93D4-4186-B826-0206C30F0516}">
      <dsp:nvSpPr>
        <dsp:cNvPr id="0" name=""/>
        <dsp:cNvSpPr/>
      </dsp:nvSpPr>
      <dsp:spPr>
        <a:xfrm>
          <a:off x="7533" y="143218"/>
          <a:ext cx="610699" cy="431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2E59C-6E39-4432-93D4-C1893EF0C610}">
      <dsp:nvSpPr>
        <dsp:cNvPr id="0" name=""/>
        <dsp:cNvSpPr/>
      </dsp:nvSpPr>
      <dsp:spPr>
        <a:xfrm>
          <a:off x="7533" y="634073"/>
          <a:ext cx="1744856" cy="115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baseline="0" dirty="0"/>
            <a:t>1. One (1) proposal in PDF format must be </a:t>
          </a:r>
          <a:r>
            <a:rPr lang="en-US" sz="1400" b="1" kern="1200" dirty="0"/>
            <a:t>submitted</a:t>
          </a:r>
          <a:r>
            <a:rPr lang="en-US" sz="1400" b="1" i="0" kern="1200" baseline="0" dirty="0"/>
            <a:t> as follows: </a:t>
          </a:r>
          <a:endParaRPr lang="en-US" sz="1400" kern="1200" dirty="0"/>
        </a:p>
      </dsp:txBody>
      <dsp:txXfrm>
        <a:off x="7533" y="634073"/>
        <a:ext cx="1744856" cy="1150267"/>
      </dsp:txXfrm>
    </dsp:sp>
    <dsp:sp modelId="{3DA1CAB3-3D48-4D28-9F79-8AD4204F4366}">
      <dsp:nvSpPr>
        <dsp:cNvPr id="0" name=""/>
        <dsp:cNvSpPr/>
      </dsp:nvSpPr>
      <dsp:spPr>
        <a:xfrm>
          <a:off x="4196289" y="1811719"/>
          <a:ext cx="1744856" cy="606"/>
        </a:xfrm>
        <a:prstGeom prst="rect">
          <a:avLst/>
        </a:prstGeom>
        <a:noFill/>
        <a:ln>
          <a:noFill/>
        </a:ln>
        <a:effectLst/>
      </dsp:spPr>
      <dsp:style>
        <a:lnRef idx="0">
          <a:scrgbClr r="0" g="0" b="0"/>
        </a:lnRef>
        <a:fillRef idx="0">
          <a:scrgbClr r="0" g="0" b="0"/>
        </a:fillRef>
        <a:effectRef idx="0">
          <a:scrgbClr r="0" g="0" b="0"/>
        </a:effectRef>
        <a:fontRef idx="minor"/>
      </dsp:style>
    </dsp:sp>
    <dsp:sp modelId="{BA9A4A93-FB50-40A9-B9A5-A669A3BDD9A4}">
      <dsp:nvSpPr>
        <dsp:cNvPr id="0" name=""/>
        <dsp:cNvSpPr/>
      </dsp:nvSpPr>
      <dsp:spPr>
        <a:xfrm>
          <a:off x="2057740" y="143218"/>
          <a:ext cx="610699" cy="431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157CD-1195-4160-B432-62CCF4DFD2BD}">
      <dsp:nvSpPr>
        <dsp:cNvPr id="0" name=""/>
        <dsp:cNvSpPr/>
      </dsp:nvSpPr>
      <dsp:spPr>
        <a:xfrm>
          <a:off x="2057740" y="634073"/>
          <a:ext cx="1744856" cy="115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t>A. Youth Innovation Program – In School Youth</a:t>
          </a:r>
          <a:endParaRPr lang="en-US" sz="1400" kern="1200" dirty="0"/>
        </a:p>
      </dsp:txBody>
      <dsp:txXfrm>
        <a:off x="2057740" y="634073"/>
        <a:ext cx="1744856" cy="1150267"/>
      </dsp:txXfrm>
    </dsp:sp>
    <dsp:sp modelId="{50A896B4-7DD7-43E0-B6D2-4857AF237D9F}">
      <dsp:nvSpPr>
        <dsp:cNvPr id="0" name=""/>
        <dsp:cNvSpPr/>
      </dsp:nvSpPr>
      <dsp:spPr>
        <a:xfrm>
          <a:off x="2057740" y="1811975"/>
          <a:ext cx="1744856" cy="606"/>
        </a:xfrm>
        <a:prstGeom prst="rect">
          <a:avLst/>
        </a:prstGeom>
        <a:noFill/>
        <a:ln>
          <a:noFill/>
        </a:ln>
        <a:effectLst/>
      </dsp:spPr>
      <dsp:style>
        <a:lnRef idx="0">
          <a:scrgbClr r="0" g="0" b="0"/>
        </a:lnRef>
        <a:fillRef idx="0">
          <a:scrgbClr r="0" g="0" b="0"/>
        </a:fillRef>
        <a:effectRef idx="0">
          <a:scrgbClr r="0" g="0" b="0"/>
        </a:effectRef>
        <a:fontRef idx="minor"/>
      </dsp:style>
    </dsp:sp>
    <dsp:sp modelId="{2435CA6F-9A17-4FF1-AF62-531EF5F5F09F}">
      <dsp:nvSpPr>
        <dsp:cNvPr id="0" name=""/>
        <dsp:cNvSpPr/>
      </dsp:nvSpPr>
      <dsp:spPr>
        <a:xfrm>
          <a:off x="4107947" y="143218"/>
          <a:ext cx="610699" cy="431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C3FBE-BCE9-4D97-A775-B4B3CBC626E1}">
      <dsp:nvSpPr>
        <dsp:cNvPr id="0" name=""/>
        <dsp:cNvSpPr/>
      </dsp:nvSpPr>
      <dsp:spPr>
        <a:xfrm>
          <a:off x="4107947" y="634073"/>
          <a:ext cx="1744856" cy="115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baseline="0" dirty="0"/>
            <a:t>B. Future Force Career Program – Out Of School Youth </a:t>
          </a:r>
          <a:endParaRPr lang="en-US" sz="1400" kern="1200" dirty="0"/>
        </a:p>
      </dsp:txBody>
      <dsp:txXfrm>
        <a:off x="4107947" y="634073"/>
        <a:ext cx="1744856" cy="1150267"/>
      </dsp:txXfrm>
    </dsp:sp>
    <dsp:sp modelId="{7E2088ED-62F7-42B5-8ED3-6D93D7B84256}">
      <dsp:nvSpPr>
        <dsp:cNvPr id="0" name=""/>
        <dsp:cNvSpPr/>
      </dsp:nvSpPr>
      <dsp:spPr>
        <a:xfrm>
          <a:off x="4107947" y="1811975"/>
          <a:ext cx="1744856" cy="606"/>
        </a:xfrm>
        <a:prstGeom prst="rect">
          <a:avLst/>
        </a:prstGeom>
        <a:noFill/>
        <a:ln>
          <a:noFill/>
        </a:ln>
        <a:effectLst/>
      </dsp:spPr>
      <dsp:style>
        <a:lnRef idx="0">
          <a:scrgbClr r="0" g="0" b="0"/>
        </a:lnRef>
        <a:fillRef idx="0">
          <a:scrgbClr r="0" g="0" b="0"/>
        </a:fillRef>
        <a:effectRef idx="0">
          <a:scrgbClr r="0" g="0" b="0"/>
        </a:effectRef>
        <a:fontRef idx="minor"/>
      </dsp:style>
    </dsp:sp>
    <dsp:sp modelId="{D8E5884D-5E4A-48E6-AAEF-A83FDC9A2397}">
      <dsp:nvSpPr>
        <dsp:cNvPr id="0" name=""/>
        <dsp:cNvSpPr/>
      </dsp:nvSpPr>
      <dsp:spPr>
        <a:xfrm>
          <a:off x="6158153" y="143218"/>
          <a:ext cx="610699" cy="431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5413C-2B43-45D1-954D-EA66985F2513}">
      <dsp:nvSpPr>
        <dsp:cNvPr id="0" name=""/>
        <dsp:cNvSpPr/>
      </dsp:nvSpPr>
      <dsp:spPr>
        <a:xfrm>
          <a:off x="6158153" y="634073"/>
          <a:ext cx="1744856" cy="115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t>Deadline: NO LATER THAN - 5</a:t>
          </a:r>
          <a:r>
            <a:rPr lang="en-US" sz="1400" b="1" i="0" kern="1200" baseline="0" dirty="0"/>
            <a:t>:00 </a:t>
          </a:r>
          <a:r>
            <a:rPr lang="en-US" sz="1400" b="1" kern="1200" baseline="0" dirty="0"/>
            <a:t>p.m</a:t>
          </a:r>
          <a:r>
            <a:rPr lang="en-US" sz="1400" b="1" i="0" kern="1200" baseline="0" dirty="0"/>
            <a:t>. on January 6</a:t>
          </a:r>
          <a:r>
            <a:rPr lang="en-US" sz="1400" b="1" i="0" kern="1200" baseline="30000" dirty="0"/>
            <a:t>th, </a:t>
          </a:r>
          <a:r>
            <a:rPr lang="en-US" sz="1400" b="1" i="0" kern="1200" baseline="0" dirty="0"/>
            <a:t>2025 </a:t>
          </a:r>
          <a:endParaRPr lang="en-US" sz="1400" kern="1200" dirty="0"/>
        </a:p>
      </dsp:txBody>
      <dsp:txXfrm>
        <a:off x="6158153" y="634073"/>
        <a:ext cx="1744856" cy="1150267"/>
      </dsp:txXfrm>
    </dsp:sp>
    <dsp:sp modelId="{787A2134-2C26-4686-9DF0-0FDDE4A0B904}">
      <dsp:nvSpPr>
        <dsp:cNvPr id="0" name=""/>
        <dsp:cNvSpPr/>
      </dsp:nvSpPr>
      <dsp:spPr>
        <a:xfrm>
          <a:off x="6158153" y="1811975"/>
          <a:ext cx="1744856" cy="606"/>
        </a:xfrm>
        <a:prstGeom prst="rect">
          <a:avLst/>
        </a:prstGeom>
        <a:noFill/>
        <a:ln>
          <a:noFill/>
        </a:ln>
        <a:effectLst/>
      </dsp:spPr>
      <dsp:style>
        <a:lnRef idx="0">
          <a:scrgbClr r="0" g="0" b="0"/>
        </a:lnRef>
        <a:fillRef idx="0">
          <a:scrgbClr r="0" g="0" b="0"/>
        </a:fillRef>
        <a:effectRef idx="0">
          <a:scrgbClr r="0" g="0" b="0"/>
        </a:effectRef>
        <a:fontRef idx="minor"/>
      </dsp:style>
    </dsp:sp>
    <dsp:sp modelId="{B17B8FA9-4314-428A-8263-80A99A4A5479}">
      <dsp:nvSpPr>
        <dsp:cNvPr id="0" name=""/>
        <dsp:cNvSpPr/>
      </dsp:nvSpPr>
      <dsp:spPr>
        <a:xfrm>
          <a:off x="8208360" y="143218"/>
          <a:ext cx="610699" cy="4314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81070-23A8-46AE-8F5F-F03EAD60B605}">
      <dsp:nvSpPr>
        <dsp:cNvPr id="0" name=""/>
        <dsp:cNvSpPr/>
      </dsp:nvSpPr>
      <dsp:spPr>
        <a:xfrm>
          <a:off x="8208360" y="617520"/>
          <a:ext cx="1744856" cy="1183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t>2. Three (3) hardcopies to be sent via Priority Certified Mail by January 13</a:t>
          </a:r>
          <a:r>
            <a:rPr lang="en-US" sz="1400" b="1" kern="1200" baseline="30000" dirty="0"/>
            <a:t>th</a:t>
          </a:r>
          <a:r>
            <a:rPr lang="en-US" sz="1400" b="1" kern="1200" dirty="0"/>
            <a:t> 2025. </a:t>
          </a:r>
          <a:r>
            <a:rPr lang="en-US" sz="1400" b="1" i="0" kern="1200" baseline="0" dirty="0"/>
            <a:t>(Will accept 1 full copy, with 3 original copies of signature pages)</a:t>
          </a:r>
          <a:endParaRPr lang="en-US" sz="1400" kern="1200" dirty="0"/>
        </a:p>
      </dsp:txBody>
      <dsp:txXfrm>
        <a:off x="8208360" y="617520"/>
        <a:ext cx="1744856" cy="1183372"/>
      </dsp:txXfrm>
    </dsp:sp>
    <dsp:sp modelId="{CAB2AFA5-E793-4F16-9142-3A03BD794275}">
      <dsp:nvSpPr>
        <dsp:cNvPr id="0" name=""/>
        <dsp:cNvSpPr/>
      </dsp:nvSpPr>
      <dsp:spPr>
        <a:xfrm>
          <a:off x="8208360" y="1811975"/>
          <a:ext cx="1744856" cy="60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0966-2EFE-422C-B98E-C4661B44CCDA}">
      <dsp:nvSpPr>
        <dsp:cNvPr id="0" name=""/>
        <dsp:cNvSpPr/>
      </dsp:nvSpPr>
      <dsp:spPr>
        <a:xfrm>
          <a:off x="0" y="411131"/>
          <a:ext cx="2132064" cy="1279238"/>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Up to $877,436 available</a:t>
          </a:r>
          <a:endParaRPr lang="en-US" sz="1800" kern="1200" dirty="0">
            <a:latin typeface="Times New Roman" panose="02020603050405020304" pitchFamily="18" charset="0"/>
            <a:cs typeface="Times New Roman" panose="02020603050405020304" pitchFamily="18" charset="0"/>
          </a:endParaRPr>
        </a:p>
      </dsp:txBody>
      <dsp:txXfrm>
        <a:off x="0" y="411131"/>
        <a:ext cx="2132064" cy="1279238"/>
      </dsp:txXfrm>
    </dsp:sp>
    <dsp:sp modelId="{58FCE8F6-4DE5-4AE3-9EB7-65DDA5C1FB7C}">
      <dsp:nvSpPr>
        <dsp:cNvPr id="0" name=""/>
        <dsp:cNvSpPr/>
      </dsp:nvSpPr>
      <dsp:spPr>
        <a:xfrm>
          <a:off x="2345270" y="411131"/>
          <a:ext cx="2132064" cy="1279238"/>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For OSY, Ages 16-24</a:t>
          </a:r>
          <a:endParaRPr lang="en-US" sz="1800" kern="1200" dirty="0"/>
        </a:p>
      </dsp:txBody>
      <dsp:txXfrm>
        <a:off x="2345270" y="411131"/>
        <a:ext cx="2132064" cy="1279238"/>
      </dsp:txXfrm>
    </dsp:sp>
    <dsp:sp modelId="{E3C9859E-2695-4509-9BD8-694BB8B2A7B4}">
      <dsp:nvSpPr>
        <dsp:cNvPr id="0" name=""/>
        <dsp:cNvSpPr/>
      </dsp:nvSpPr>
      <dsp:spPr>
        <a:xfrm>
          <a:off x="4690540" y="411131"/>
          <a:ext cx="2132064" cy="1279238"/>
        </a:xfrm>
        <a:prstGeom prst="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Funding is dependent on sub-region </a:t>
          </a:r>
        </a:p>
      </dsp:txBody>
      <dsp:txXfrm>
        <a:off x="4690540" y="411131"/>
        <a:ext cx="2132064" cy="1279238"/>
      </dsp:txXfrm>
    </dsp:sp>
    <dsp:sp modelId="{271B9773-F208-4B19-90E2-F5045C1268F0}">
      <dsp:nvSpPr>
        <dsp:cNvPr id="0" name=""/>
        <dsp:cNvSpPr/>
      </dsp:nvSpPr>
      <dsp:spPr>
        <a:xfrm>
          <a:off x="1172635" y="1903576"/>
          <a:ext cx="2132064" cy="1279238"/>
        </a:xfrm>
        <a:prstGeom prst="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Targets Disconnected Youth</a:t>
          </a:r>
        </a:p>
      </dsp:txBody>
      <dsp:txXfrm>
        <a:off x="1172635" y="1903576"/>
        <a:ext cx="2132064" cy="1279238"/>
      </dsp:txXfrm>
    </dsp:sp>
    <dsp:sp modelId="{92B9278D-A792-4019-B213-C8C2D703D016}">
      <dsp:nvSpPr>
        <dsp:cNvPr id="0" name=""/>
        <dsp:cNvSpPr/>
      </dsp:nvSpPr>
      <dsp:spPr>
        <a:xfrm>
          <a:off x="3517905" y="1903576"/>
          <a:ext cx="2132064" cy="1279238"/>
        </a:xfrm>
        <a:prstGeom prst="rect">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12-month cost reimbursement contract</a:t>
          </a:r>
          <a:endParaRPr lang="en-US" sz="1800" kern="1200" dirty="0">
            <a:latin typeface="Times New Roman" panose="02020603050405020304" pitchFamily="18" charset="0"/>
            <a:cs typeface="Times New Roman" panose="02020603050405020304" pitchFamily="18" charset="0"/>
          </a:endParaRPr>
        </a:p>
      </dsp:txBody>
      <dsp:txXfrm>
        <a:off x="3517905" y="1903576"/>
        <a:ext cx="2132064" cy="1279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0966-2EFE-422C-B98E-C4661B44CCDA}">
      <dsp:nvSpPr>
        <dsp:cNvPr id="0" name=""/>
        <dsp:cNvSpPr/>
      </dsp:nvSpPr>
      <dsp:spPr>
        <a:xfrm>
          <a:off x="0" y="411131"/>
          <a:ext cx="2132064" cy="1279238"/>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Up </a:t>
          </a:r>
          <a:r>
            <a:rPr lang="en-US" sz="1700" b="1" kern="1200" dirty="0">
              <a:solidFill>
                <a:srgbClr val="FFFFFF"/>
              </a:solidFill>
            </a:rPr>
            <a:t>to </a:t>
          </a:r>
          <a:r>
            <a:rPr lang="en-US" sz="1700" b="1" kern="1200" cap="none" spc="0" dirty="0">
              <a:solidFill>
                <a:srgbClr val="FFFFFF"/>
              </a:solidFill>
              <a:effectLst/>
            </a:rPr>
            <a:t>$292,479 </a:t>
          </a:r>
          <a:r>
            <a:rPr lang="en-US" sz="1700" b="1" kern="1200" dirty="0">
              <a:solidFill>
                <a:srgbClr val="FFFFFF"/>
              </a:solidFill>
            </a:rPr>
            <a:t>available</a:t>
          </a:r>
          <a:endParaRPr lang="en-US" sz="1700" kern="1200" dirty="0">
            <a:solidFill>
              <a:srgbClr val="FFFFFF"/>
            </a:solidFill>
          </a:endParaRPr>
        </a:p>
      </dsp:txBody>
      <dsp:txXfrm>
        <a:off x="0" y="411131"/>
        <a:ext cx="2132064" cy="1279238"/>
      </dsp:txXfrm>
    </dsp:sp>
    <dsp:sp modelId="{58FCE8F6-4DE5-4AE3-9EB7-65DDA5C1FB7C}">
      <dsp:nvSpPr>
        <dsp:cNvPr id="0" name=""/>
        <dsp:cNvSpPr/>
      </dsp:nvSpPr>
      <dsp:spPr>
        <a:xfrm>
          <a:off x="2345270" y="411131"/>
          <a:ext cx="2132064" cy="1279238"/>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For ISY, Ages 16-21</a:t>
          </a:r>
        </a:p>
      </dsp:txBody>
      <dsp:txXfrm>
        <a:off x="2345270" y="411131"/>
        <a:ext cx="2132064" cy="1279238"/>
      </dsp:txXfrm>
    </dsp:sp>
    <dsp:sp modelId="{E3C9859E-2695-4509-9BD8-694BB8B2A7B4}">
      <dsp:nvSpPr>
        <dsp:cNvPr id="0" name=""/>
        <dsp:cNvSpPr/>
      </dsp:nvSpPr>
      <dsp:spPr>
        <a:xfrm>
          <a:off x="4690540" y="411131"/>
          <a:ext cx="2132064" cy="1279238"/>
        </a:xfrm>
        <a:prstGeom prst="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Employer partners should be fully engaged and ready to support placement goals</a:t>
          </a:r>
        </a:p>
      </dsp:txBody>
      <dsp:txXfrm>
        <a:off x="4690540" y="411131"/>
        <a:ext cx="2132064" cy="1279238"/>
      </dsp:txXfrm>
    </dsp:sp>
    <dsp:sp modelId="{271B9773-F208-4B19-90E2-F5045C1268F0}">
      <dsp:nvSpPr>
        <dsp:cNvPr id="0" name=""/>
        <dsp:cNvSpPr/>
      </dsp:nvSpPr>
      <dsp:spPr>
        <a:xfrm>
          <a:off x="1172635" y="1903576"/>
          <a:ext cx="2132064" cy="1279238"/>
        </a:xfrm>
        <a:prstGeom prst="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Funding is not dependent on sub-region </a:t>
          </a:r>
        </a:p>
      </dsp:txBody>
      <dsp:txXfrm>
        <a:off x="1172635" y="1903576"/>
        <a:ext cx="2132064" cy="1279238"/>
      </dsp:txXfrm>
    </dsp:sp>
    <dsp:sp modelId="{92B9278D-A792-4019-B213-C8C2D703D016}">
      <dsp:nvSpPr>
        <dsp:cNvPr id="0" name=""/>
        <dsp:cNvSpPr/>
      </dsp:nvSpPr>
      <dsp:spPr>
        <a:xfrm>
          <a:off x="3517905" y="1903576"/>
          <a:ext cx="2132064" cy="1279238"/>
        </a:xfrm>
        <a:prstGeom prst="rect">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12-month cost reimbursement contract</a:t>
          </a:r>
          <a:endParaRPr lang="en-US" sz="1700" b="1" kern="1200" dirty="0"/>
        </a:p>
      </dsp:txBody>
      <dsp:txXfrm>
        <a:off x="3517905" y="1903576"/>
        <a:ext cx="2132064" cy="1279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47A1D-11B1-4F8F-9A5F-A9D19987DCD9}">
      <dsp:nvSpPr>
        <dsp:cNvPr id="0" name=""/>
        <dsp:cNvSpPr/>
      </dsp:nvSpPr>
      <dsp:spPr>
        <a:xfrm>
          <a:off x="0" y="640"/>
          <a:ext cx="5914209" cy="149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866D4-5530-441C-8EDB-AE1CD6798548}">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CC64BB-4301-4C28-BBA1-E6751436D912}">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00100">
            <a:lnSpc>
              <a:spcPct val="90000"/>
            </a:lnSpc>
            <a:spcBef>
              <a:spcPct val="0"/>
            </a:spcBef>
            <a:spcAft>
              <a:spcPct val="35000"/>
            </a:spcAft>
            <a:buNone/>
          </a:pPr>
          <a:r>
            <a:rPr lang="en-US" sz="1800" b="1" kern="1200" dirty="0"/>
            <a:t>Out-of-School Youth</a:t>
          </a:r>
          <a:r>
            <a:rPr lang="en-US" sz="1800" kern="1200" dirty="0"/>
            <a:t>, aged 16-24, are not enrolled in school and may encounter challenges in accessing education and/or employment opportunities. </a:t>
          </a:r>
        </a:p>
      </dsp:txBody>
      <dsp:txXfrm>
        <a:off x="1731633" y="640"/>
        <a:ext cx="4182575" cy="1499250"/>
      </dsp:txXfrm>
    </dsp:sp>
    <dsp:sp modelId="{0C211E3D-7643-4C98-BF6A-BCF881FB2FE9}">
      <dsp:nvSpPr>
        <dsp:cNvPr id="0" name=""/>
        <dsp:cNvSpPr/>
      </dsp:nvSpPr>
      <dsp:spPr>
        <a:xfrm>
          <a:off x="0" y="1874703"/>
          <a:ext cx="5914209" cy="1499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0F93C-F132-4BE6-A01E-851AA820B66F}">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6FBDA-B802-4585-9F76-A1C9CCF4ED51}">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00100">
            <a:lnSpc>
              <a:spcPct val="90000"/>
            </a:lnSpc>
            <a:spcBef>
              <a:spcPct val="0"/>
            </a:spcBef>
            <a:spcAft>
              <a:spcPct val="35000"/>
            </a:spcAft>
            <a:buNone/>
          </a:pPr>
          <a:r>
            <a:rPr lang="en-US" sz="1800" b="1" kern="1200" dirty="0"/>
            <a:t>In-School Youth</a:t>
          </a:r>
          <a:r>
            <a:rPr lang="en-US" sz="1800" kern="1200" dirty="0"/>
            <a:t>, aged 16-21, are attending school, come from low-income backgrounds, and encounter additional potential barriers. </a:t>
          </a:r>
        </a:p>
      </dsp:txBody>
      <dsp:txXfrm>
        <a:off x="1731633" y="1874703"/>
        <a:ext cx="4182575" cy="1499250"/>
      </dsp:txXfrm>
    </dsp:sp>
    <dsp:sp modelId="{EA6EA315-1998-4851-8C1C-E66AF0204751}">
      <dsp:nvSpPr>
        <dsp:cNvPr id="0" name=""/>
        <dsp:cNvSpPr/>
      </dsp:nvSpPr>
      <dsp:spPr>
        <a:xfrm>
          <a:off x="0" y="3748766"/>
          <a:ext cx="5914209" cy="1499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305F2-6C25-4C6C-ACED-C7AEBDBA89B6}">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2405C-7413-4051-ACDE-36C80D36792F}">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711200">
            <a:lnSpc>
              <a:spcPct val="90000"/>
            </a:lnSpc>
            <a:spcBef>
              <a:spcPct val="0"/>
            </a:spcBef>
            <a:spcAft>
              <a:spcPct val="35000"/>
            </a:spcAft>
            <a:buNone/>
          </a:pPr>
          <a:r>
            <a:rPr lang="en-US" sz="1600" kern="1200" dirty="0"/>
            <a:t>Bidders will detail their strategies for engaging these youth, including introducing them to diverse career pathways, providing industry-specific employment training, and offering wraparound support services as needed.</a:t>
          </a:r>
        </a:p>
      </dsp:txBody>
      <dsp:txXfrm>
        <a:off x="1731633" y="3748766"/>
        <a:ext cx="4182575" cy="1499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618A9-1BFA-47CC-A6C8-CFAB6E8E2BBB}">
      <dsp:nvSpPr>
        <dsp:cNvPr id="0" name=""/>
        <dsp:cNvSpPr/>
      </dsp:nvSpPr>
      <dsp:spPr>
        <a:xfrm>
          <a:off x="1709422" y="1162057"/>
          <a:ext cx="361938" cy="91440"/>
        </a:xfrm>
        <a:custGeom>
          <a:avLst/>
          <a:gdLst/>
          <a:ahLst/>
          <a:cxnLst/>
          <a:rect l="0" t="0" r="0" b="0"/>
          <a:pathLst>
            <a:path>
              <a:moveTo>
                <a:pt x="0" y="45720"/>
              </a:moveTo>
              <a:lnTo>
                <a:pt x="36193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0577" y="1205814"/>
        <a:ext cx="19626" cy="3925"/>
      </dsp:txXfrm>
    </dsp:sp>
    <dsp:sp modelId="{5CD5AEBB-FA48-47C6-BF00-D7C999121364}">
      <dsp:nvSpPr>
        <dsp:cNvPr id="0" name=""/>
        <dsp:cNvSpPr/>
      </dsp:nvSpPr>
      <dsp:spPr>
        <a:xfrm>
          <a:off x="4533" y="695770"/>
          <a:ext cx="1706688" cy="1024012"/>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629" tIns="87784" rIns="83629" bIns="87784" numCol="1" spcCol="1270" anchor="ctr" anchorCtr="0">
          <a:noAutofit/>
        </a:bodyPr>
        <a:lstStyle/>
        <a:p>
          <a:pPr marL="0" lvl="0" indent="0" algn="ctr" defTabSz="933450">
            <a:lnSpc>
              <a:spcPct val="90000"/>
            </a:lnSpc>
            <a:spcBef>
              <a:spcPct val="0"/>
            </a:spcBef>
            <a:spcAft>
              <a:spcPct val="35000"/>
            </a:spcAft>
            <a:buNone/>
          </a:pPr>
          <a:r>
            <a:rPr lang="en-US" sz="2100" kern="1200"/>
            <a:t>Outreach, Recruitment, Orientation</a:t>
          </a:r>
        </a:p>
      </dsp:txBody>
      <dsp:txXfrm>
        <a:off x="4533" y="695770"/>
        <a:ext cx="1706688" cy="1024012"/>
      </dsp:txXfrm>
    </dsp:sp>
    <dsp:sp modelId="{7CA60912-C6A4-4F9B-BC19-B660DFDA809C}">
      <dsp:nvSpPr>
        <dsp:cNvPr id="0" name=""/>
        <dsp:cNvSpPr/>
      </dsp:nvSpPr>
      <dsp:spPr>
        <a:xfrm>
          <a:off x="3808648" y="1162057"/>
          <a:ext cx="361938" cy="91440"/>
        </a:xfrm>
        <a:custGeom>
          <a:avLst/>
          <a:gdLst/>
          <a:ahLst/>
          <a:cxnLst/>
          <a:rect l="0" t="0" r="0" b="0"/>
          <a:pathLst>
            <a:path>
              <a:moveTo>
                <a:pt x="0" y="45720"/>
              </a:moveTo>
              <a:lnTo>
                <a:pt x="36193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9804" y="1205814"/>
        <a:ext cx="19626" cy="3925"/>
      </dsp:txXfrm>
    </dsp:sp>
    <dsp:sp modelId="{208F0FF7-1F80-4382-ACAF-63B5307734FA}">
      <dsp:nvSpPr>
        <dsp:cNvPr id="0" name=""/>
        <dsp:cNvSpPr/>
      </dsp:nvSpPr>
      <dsp:spPr>
        <a:xfrm>
          <a:off x="2103760" y="695770"/>
          <a:ext cx="1706688" cy="1024012"/>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629" tIns="87784" rIns="83629" bIns="87784" numCol="1" spcCol="1270" anchor="ctr" anchorCtr="0">
          <a:noAutofit/>
        </a:bodyPr>
        <a:lstStyle/>
        <a:p>
          <a:pPr marL="0" lvl="0" indent="0" algn="ctr" defTabSz="933450">
            <a:lnSpc>
              <a:spcPct val="90000"/>
            </a:lnSpc>
            <a:spcBef>
              <a:spcPct val="0"/>
            </a:spcBef>
            <a:spcAft>
              <a:spcPct val="35000"/>
            </a:spcAft>
            <a:buNone/>
          </a:pPr>
          <a:r>
            <a:rPr lang="en-US" sz="2100" kern="1200"/>
            <a:t>Intake, Eligibility, Registration</a:t>
          </a:r>
        </a:p>
      </dsp:txBody>
      <dsp:txXfrm>
        <a:off x="2103760" y="695770"/>
        <a:ext cx="1706688" cy="1024012"/>
      </dsp:txXfrm>
    </dsp:sp>
    <dsp:sp modelId="{74D757C2-2526-404C-ADB7-E6769529BD26}">
      <dsp:nvSpPr>
        <dsp:cNvPr id="0" name=""/>
        <dsp:cNvSpPr/>
      </dsp:nvSpPr>
      <dsp:spPr>
        <a:xfrm>
          <a:off x="857877" y="1717983"/>
          <a:ext cx="4198453" cy="361938"/>
        </a:xfrm>
        <a:custGeom>
          <a:avLst/>
          <a:gdLst/>
          <a:ahLst/>
          <a:cxnLst/>
          <a:rect l="0" t="0" r="0" b="0"/>
          <a:pathLst>
            <a:path>
              <a:moveTo>
                <a:pt x="4198453" y="0"/>
              </a:moveTo>
              <a:lnTo>
                <a:pt x="4198453" y="198069"/>
              </a:lnTo>
              <a:lnTo>
                <a:pt x="0" y="198069"/>
              </a:lnTo>
              <a:lnTo>
                <a:pt x="0" y="361938"/>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1685" y="1896990"/>
        <a:ext cx="210838" cy="3925"/>
      </dsp:txXfrm>
    </dsp:sp>
    <dsp:sp modelId="{1BA591C4-E18E-44C1-A790-1574259D7D7E}">
      <dsp:nvSpPr>
        <dsp:cNvPr id="0" name=""/>
        <dsp:cNvSpPr/>
      </dsp:nvSpPr>
      <dsp:spPr>
        <a:xfrm>
          <a:off x="4202986" y="695770"/>
          <a:ext cx="1706688" cy="1024012"/>
        </a:xfrm>
        <a:prstGeom prst="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629" tIns="87784" rIns="83629" bIns="87784" numCol="1" spcCol="1270" anchor="ctr" anchorCtr="0">
          <a:noAutofit/>
        </a:bodyPr>
        <a:lstStyle/>
        <a:p>
          <a:pPr marL="0" lvl="0" indent="0" algn="ctr" defTabSz="933450">
            <a:lnSpc>
              <a:spcPct val="90000"/>
            </a:lnSpc>
            <a:spcBef>
              <a:spcPct val="0"/>
            </a:spcBef>
            <a:spcAft>
              <a:spcPct val="35000"/>
            </a:spcAft>
            <a:buNone/>
          </a:pPr>
          <a:r>
            <a:rPr lang="en-US" sz="2100" kern="1200"/>
            <a:t>Objective Assessment and Referral </a:t>
          </a:r>
        </a:p>
      </dsp:txBody>
      <dsp:txXfrm>
        <a:off x="4202986" y="695770"/>
        <a:ext cx="1706688" cy="1024012"/>
      </dsp:txXfrm>
    </dsp:sp>
    <dsp:sp modelId="{8009F508-0FD8-4DB1-92D6-859F80515EB1}">
      <dsp:nvSpPr>
        <dsp:cNvPr id="0" name=""/>
        <dsp:cNvSpPr/>
      </dsp:nvSpPr>
      <dsp:spPr>
        <a:xfrm>
          <a:off x="1709422" y="2578608"/>
          <a:ext cx="361938" cy="91440"/>
        </a:xfrm>
        <a:custGeom>
          <a:avLst/>
          <a:gdLst/>
          <a:ahLst/>
          <a:cxnLst/>
          <a:rect l="0" t="0" r="0" b="0"/>
          <a:pathLst>
            <a:path>
              <a:moveTo>
                <a:pt x="0" y="45720"/>
              </a:moveTo>
              <a:lnTo>
                <a:pt x="36193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0577" y="2622365"/>
        <a:ext cx="19626" cy="3925"/>
      </dsp:txXfrm>
    </dsp:sp>
    <dsp:sp modelId="{0F2F3C76-C378-4BE5-ADCB-33B6DF297560}">
      <dsp:nvSpPr>
        <dsp:cNvPr id="0" name=""/>
        <dsp:cNvSpPr/>
      </dsp:nvSpPr>
      <dsp:spPr>
        <a:xfrm>
          <a:off x="4533" y="2112322"/>
          <a:ext cx="1706688" cy="1024012"/>
        </a:xfrm>
        <a:prstGeom prst="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629" tIns="87784" rIns="83629" bIns="87784" numCol="1" spcCol="1270" anchor="ctr" anchorCtr="0">
          <a:noAutofit/>
        </a:bodyPr>
        <a:lstStyle/>
        <a:p>
          <a:pPr marL="0" lvl="0" indent="0" algn="ctr" defTabSz="933450">
            <a:lnSpc>
              <a:spcPct val="90000"/>
            </a:lnSpc>
            <a:spcBef>
              <a:spcPct val="0"/>
            </a:spcBef>
            <a:spcAft>
              <a:spcPct val="35000"/>
            </a:spcAft>
            <a:buNone/>
          </a:pPr>
          <a:r>
            <a:rPr lang="en-US" sz="2100" kern="1200" dirty="0"/>
            <a:t>Individual Service Strategy</a:t>
          </a:r>
        </a:p>
      </dsp:txBody>
      <dsp:txXfrm>
        <a:off x="4533" y="2112322"/>
        <a:ext cx="1706688" cy="1024012"/>
      </dsp:txXfrm>
    </dsp:sp>
    <dsp:sp modelId="{B910ACB4-08AE-4DF1-9899-8CDCCA8CF749}">
      <dsp:nvSpPr>
        <dsp:cNvPr id="0" name=""/>
        <dsp:cNvSpPr/>
      </dsp:nvSpPr>
      <dsp:spPr>
        <a:xfrm>
          <a:off x="3808648" y="2578608"/>
          <a:ext cx="361938" cy="91440"/>
        </a:xfrm>
        <a:custGeom>
          <a:avLst/>
          <a:gdLst/>
          <a:ahLst/>
          <a:cxnLst/>
          <a:rect l="0" t="0" r="0" b="0"/>
          <a:pathLst>
            <a:path>
              <a:moveTo>
                <a:pt x="0" y="45720"/>
              </a:moveTo>
              <a:lnTo>
                <a:pt x="36193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9804" y="2622365"/>
        <a:ext cx="19626" cy="3925"/>
      </dsp:txXfrm>
    </dsp:sp>
    <dsp:sp modelId="{C795F9AB-EBAD-4D43-8E40-DD7286926140}">
      <dsp:nvSpPr>
        <dsp:cNvPr id="0" name=""/>
        <dsp:cNvSpPr/>
      </dsp:nvSpPr>
      <dsp:spPr>
        <a:xfrm>
          <a:off x="2103760" y="2112322"/>
          <a:ext cx="1706688" cy="1024012"/>
        </a:xfrm>
        <a:prstGeom prst="rect">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629" tIns="87784" rIns="83629" bIns="87784" numCol="1" spcCol="1270" anchor="ctr" anchorCtr="0">
          <a:noAutofit/>
        </a:bodyPr>
        <a:lstStyle/>
        <a:p>
          <a:pPr marL="0" lvl="0" indent="0" algn="ctr" defTabSz="933450">
            <a:lnSpc>
              <a:spcPct val="90000"/>
            </a:lnSpc>
            <a:spcBef>
              <a:spcPct val="0"/>
            </a:spcBef>
            <a:spcAft>
              <a:spcPct val="35000"/>
            </a:spcAft>
            <a:buNone/>
          </a:pPr>
          <a:r>
            <a:rPr lang="en-US" sz="2100" kern="1200"/>
            <a:t>Case Management</a:t>
          </a:r>
        </a:p>
      </dsp:txBody>
      <dsp:txXfrm>
        <a:off x="2103760" y="2112322"/>
        <a:ext cx="1706688" cy="1024012"/>
      </dsp:txXfrm>
    </dsp:sp>
    <dsp:sp modelId="{4A433DC5-BAB7-4962-A74E-FDB51B43887E}">
      <dsp:nvSpPr>
        <dsp:cNvPr id="0" name=""/>
        <dsp:cNvSpPr/>
      </dsp:nvSpPr>
      <dsp:spPr>
        <a:xfrm>
          <a:off x="857877" y="3134534"/>
          <a:ext cx="4198453" cy="361938"/>
        </a:xfrm>
        <a:custGeom>
          <a:avLst/>
          <a:gdLst/>
          <a:ahLst/>
          <a:cxnLst/>
          <a:rect l="0" t="0" r="0" b="0"/>
          <a:pathLst>
            <a:path>
              <a:moveTo>
                <a:pt x="4198453" y="0"/>
              </a:moveTo>
              <a:lnTo>
                <a:pt x="4198453" y="198069"/>
              </a:lnTo>
              <a:lnTo>
                <a:pt x="0" y="198069"/>
              </a:lnTo>
              <a:lnTo>
                <a:pt x="0" y="361938"/>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1685" y="3313541"/>
        <a:ext cx="210838" cy="3925"/>
      </dsp:txXfrm>
    </dsp:sp>
    <dsp:sp modelId="{5BA8AC3A-FD23-45E9-AE02-C64AEB2D4392}">
      <dsp:nvSpPr>
        <dsp:cNvPr id="0" name=""/>
        <dsp:cNvSpPr/>
      </dsp:nvSpPr>
      <dsp:spPr>
        <a:xfrm>
          <a:off x="4202986" y="2112322"/>
          <a:ext cx="1706688" cy="1024012"/>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629" tIns="87784" rIns="83629" bIns="87784" numCol="1" spcCol="1270" anchor="ctr" anchorCtr="0">
          <a:noAutofit/>
        </a:bodyPr>
        <a:lstStyle/>
        <a:p>
          <a:pPr marL="0" lvl="0" indent="0" algn="ctr" defTabSz="933450">
            <a:lnSpc>
              <a:spcPct val="90000"/>
            </a:lnSpc>
            <a:spcBef>
              <a:spcPct val="0"/>
            </a:spcBef>
            <a:spcAft>
              <a:spcPct val="35000"/>
            </a:spcAft>
            <a:buNone/>
          </a:pPr>
          <a:r>
            <a:rPr lang="en-US" sz="2100" kern="1200" dirty="0"/>
            <a:t>Incentive Payments</a:t>
          </a:r>
        </a:p>
      </dsp:txBody>
      <dsp:txXfrm>
        <a:off x="4202986" y="2112322"/>
        <a:ext cx="1706688" cy="1024012"/>
      </dsp:txXfrm>
    </dsp:sp>
    <dsp:sp modelId="{83204EE5-D257-4376-AB11-214C51974C0E}">
      <dsp:nvSpPr>
        <dsp:cNvPr id="0" name=""/>
        <dsp:cNvSpPr/>
      </dsp:nvSpPr>
      <dsp:spPr>
        <a:xfrm>
          <a:off x="4533" y="3528873"/>
          <a:ext cx="1706688" cy="1024012"/>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629" tIns="87784" rIns="83629" bIns="87784" numCol="1" spcCol="1270" anchor="ctr" anchorCtr="0">
          <a:noAutofit/>
        </a:bodyPr>
        <a:lstStyle/>
        <a:p>
          <a:pPr marL="0" lvl="0" indent="0" algn="ctr" defTabSz="933450">
            <a:lnSpc>
              <a:spcPct val="90000"/>
            </a:lnSpc>
            <a:spcBef>
              <a:spcPct val="0"/>
            </a:spcBef>
            <a:spcAft>
              <a:spcPct val="35000"/>
            </a:spcAft>
            <a:buNone/>
          </a:pPr>
          <a:r>
            <a:rPr lang="en-US" sz="2100" kern="1200" dirty="0"/>
            <a:t>Paid Training</a:t>
          </a:r>
        </a:p>
      </dsp:txBody>
      <dsp:txXfrm>
        <a:off x="4533" y="3528873"/>
        <a:ext cx="1706688" cy="1024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E9E56-80BE-4F48-BB71-823608EF092E}">
      <dsp:nvSpPr>
        <dsp:cNvPr id="0" name=""/>
        <dsp:cNvSpPr/>
      </dsp:nvSpPr>
      <dsp:spPr>
        <a:xfrm>
          <a:off x="0" y="448"/>
          <a:ext cx="5914209" cy="617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533C2-3C74-46B1-BE4A-BDD4BBBF7537}">
      <dsp:nvSpPr>
        <dsp:cNvPr id="0" name=""/>
        <dsp:cNvSpPr/>
      </dsp:nvSpPr>
      <dsp:spPr>
        <a:xfrm>
          <a:off x="186758" y="139359"/>
          <a:ext cx="339560" cy="339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291B10-B05B-4604-93B1-E9A119FA0255}">
      <dsp:nvSpPr>
        <dsp:cNvPr id="0" name=""/>
        <dsp:cNvSpPr/>
      </dsp:nvSpPr>
      <dsp:spPr>
        <a:xfrm>
          <a:off x="713077" y="448"/>
          <a:ext cx="5201131" cy="61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0" tIns="65340" rIns="65340" bIns="65340" numCol="1" spcCol="1270" anchor="ctr" anchorCtr="0">
          <a:noAutofit/>
        </a:bodyPr>
        <a:lstStyle/>
        <a:p>
          <a:pPr marL="0" lvl="0" indent="0" algn="l" defTabSz="711200">
            <a:lnSpc>
              <a:spcPct val="90000"/>
            </a:lnSpc>
            <a:spcBef>
              <a:spcPct val="0"/>
            </a:spcBef>
            <a:spcAft>
              <a:spcPct val="35000"/>
            </a:spcAft>
            <a:buNone/>
          </a:pPr>
          <a:r>
            <a:rPr lang="en-US" sz="1600" kern="1200"/>
            <a:t>Support Services </a:t>
          </a:r>
        </a:p>
      </dsp:txBody>
      <dsp:txXfrm>
        <a:off x="713077" y="448"/>
        <a:ext cx="5201131" cy="617383"/>
      </dsp:txXfrm>
    </dsp:sp>
    <dsp:sp modelId="{3E85AF8C-AD5B-4218-96DE-30B532AEA728}">
      <dsp:nvSpPr>
        <dsp:cNvPr id="0" name=""/>
        <dsp:cNvSpPr/>
      </dsp:nvSpPr>
      <dsp:spPr>
        <a:xfrm>
          <a:off x="0" y="772177"/>
          <a:ext cx="5914209" cy="617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033B7-5A13-4619-8061-C6BFDC72F091}">
      <dsp:nvSpPr>
        <dsp:cNvPr id="0" name=""/>
        <dsp:cNvSpPr/>
      </dsp:nvSpPr>
      <dsp:spPr>
        <a:xfrm>
          <a:off x="186758" y="911089"/>
          <a:ext cx="339560" cy="339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D2516D-D5BF-4248-B6D1-124A1FE0D546}">
      <dsp:nvSpPr>
        <dsp:cNvPr id="0" name=""/>
        <dsp:cNvSpPr/>
      </dsp:nvSpPr>
      <dsp:spPr>
        <a:xfrm>
          <a:off x="713077" y="772177"/>
          <a:ext cx="5201131" cy="61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0" tIns="65340" rIns="65340" bIns="65340" numCol="1" spcCol="1270" anchor="ctr" anchorCtr="0">
          <a:noAutofit/>
        </a:bodyPr>
        <a:lstStyle/>
        <a:p>
          <a:pPr marL="0" lvl="0" indent="0" algn="l" defTabSz="711200">
            <a:lnSpc>
              <a:spcPct val="90000"/>
            </a:lnSpc>
            <a:spcBef>
              <a:spcPct val="0"/>
            </a:spcBef>
            <a:spcAft>
              <a:spcPct val="35000"/>
            </a:spcAft>
            <a:buNone/>
          </a:pPr>
          <a:r>
            <a:rPr lang="en-US" sz="1600" kern="1200" dirty="0"/>
            <a:t>Tracking &amp; Case Files via CalJOBS</a:t>
          </a:r>
        </a:p>
      </dsp:txBody>
      <dsp:txXfrm>
        <a:off x="713077" y="772177"/>
        <a:ext cx="5201131" cy="617383"/>
      </dsp:txXfrm>
    </dsp:sp>
    <dsp:sp modelId="{A0694992-E091-4A94-8452-2880E7A01B29}">
      <dsp:nvSpPr>
        <dsp:cNvPr id="0" name=""/>
        <dsp:cNvSpPr/>
      </dsp:nvSpPr>
      <dsp:spPr>
        <a:xfrm>
          <a:off x="0" y="1543907"/>
          <a:ext cx="5914209" cy="617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48C7D-6FD6-4396-BC71-86932663A6D7}">
      <dsp:nvSpPr>
        <dsp:cNvPr id="0" name=""/>
        <dsp:cNvSpPr/>
      </dsp:nvSpPr>
      <dsp:spPr>
        <a:xfrm>
          <a:off x="186758" y="1682818"/>
          <a:ext cx="339560" cy="339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DA9A18-4589-4694-A1FE-6910F62D8DDA}">
      <dsp:nvSpPr>
        <dsp:cNvPr id="0" name=""/>
        <dsp:cNvSpPr/>
      </dsp:nvSpPr>
      <dsp:spPr>
        <a:xfrm>
          <a:off x="713077" y="1543907"/>
          <a:ext cx="5201131" cy="61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0" tIns="65340" rIns="65340" bIns="65340" numCol="1" spcCol="1270" anchor="ctr" anchorCtr="0">
          <a:noAutofit/>
        </a:bodyPr>
        <a:lstStyle/>
        <a:p>
          <a:pPr marL="0" lvl="0" indent="0" algn="l" defTabSz="711200">
            <a:lnSpc>
              <a:spcPct val="90000"/>
            </a:lnSpc>
            <a:spcBef>
              <a:spcPct val="0"/>
            </a:spcBef>
            <a:spcAft>
              <a:spcPct val="35000"/>
            </a:spcAft>
            <a:buNone/>
          </a:pPr>
          <a:r>
            <a:rPr lang="en-US" sz="1600" kern="1200"/>
            <a:t>Digital Skills</a:t>
          </a:r>
        </a:p>
      </dsp:txBody>
      <dsp:txXfrm>
        <a:off x="713077" y="1543907"/>
        <a:ext cx="5201131" cy="617383"/>
      </dsp:txXfrm>
    </dsp:sp>
    <dsp:sp modelId="{2BA77E2A-CDB3-44B9-9FA1-974D31159A58}">
      <dsp:nvSpPr>
        <dsp:cNvPr id="0" name=""/>
        <dsp:cNvSpPr/>
      </dsp:nvSpPr>
      <dsp:spPr>
        <a:xfrm>
          <a:off x="0" y="2315636"/>
          <a:ext cx="5914209" cy="617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20030-CA76-46CC-A587-DB3925383A65}">
      <dsp:nvSpPr>
        <dsp:cNvPr id="0" name=""/>
        <dsp:cNvSpPr/>
      </dsp:nvSpPr>
      <dsp:spPr>
        <a:xfrm>
          <a:off x="186758" y="2454548"/>
          <a:ext cx="339560" cy="339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46FE13-01CD-433B-BFA3-EBB352D97FCC}">
      <dsp:nvSpPr>
        <dsp:cNvPr id="0" name=""/>
        <dsp:cNvSpPr/>
      </dsp:nvSpPr>
      <dsp:spPr>
        <a:xfrm>
          <a:off x="713077" y="2315636"/>
          <a:ext cx="5201131" cy="61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0" tIns="65340" rIns="65340" bIns="65340" numCol="1" spcCol="1270" anchor="ctr" anchorCtr="0">
          <a:noAutofit/>
        </a:bodyPr>
        <a:lstStyle/>
        <a:p>
          <a:pPr marL="0" lvl="0" indent="0" algn="l" defTabSz="711200">
            <a:lnSpc>
              <a:spcPct val="90000"/>
            </a:lnSpc>
            <a:spcBef>
              <a:spcPct val="0"/>
            </a:spcBef>
            <a:spcAft>
              <a:spcPct val="35000"/>
            </a:spcAft>
            <a:buNone/>
          </a:pPr>
          <a:r>
            <a:rPr lang="en-US" sz="1600" kern="1200" dirty="0"/>
            <a:t>Follow Up</a:t>
          </a:r>
        </a:p>
      </dsp:txBody>
      <dsp:txXfrm>
        <a:off x="713077" y="2315636"/>
        <a:ext cx="5201131" cy="617383"/>
      </dsp:txXfrm>
    </dsp:sp>
    <dsp:sp modelId="{B3BDEBBB-A1B7-479E-B390-1503D0FEDC53}">
      <dsp:nvSpPr>
        <dsp:cNvPr id="0" name=""/>
        <dsp:cNvSpPr/>
      </dsp:nvSpPr>
      <dsp:spPr>
        <a:xfrm>
          <a:off x="0" y="3087366"/>
          <a:ext cx="5914209" cy="617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67457-0B30-40E1-8582-A8215526C267}">
      <dsp:nvSpPr>
        <dsp:cNvPr id="0" name=""/>
        <dsp:cNvSpPr/>
      </dsp:nvSpPr>
      <dsp:spPr>
        <a:xfrm>
          <a:off x="186758" y="3226277"/>
          <a:ext cx="339560" cy="3395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FB90B8-B730-4739-9C93-EF73F13E7E52}">
      <dsp:nvSpPr>
        <dsp:cNvPr id="0" name=""/>
        <dsp:cNvSpPr/>
      </dsp:nvSpPr>
      <dsp:spPr>
        <a:xfrm>
          <a:off x="713077" y="3087366"/>
          <a:ext cx="5201131" cy="61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0" tIns="65340" rIns="65340" bIns="65340" numCol="1" spcCol="1270" anchor="ctr" anchorCtr="0">
          <a:noAutofit/>
        </a:bodyPr>
        <a:lstStyle/>
        <a:p>
          <a:pPr marL="0" lvl="0" indent="0" algn="l" defTabSz="711200">
            <a:lnSpc>
              <a:spcPct val="90000"/>
            </a:lnSpc>
            <a:spcBef>
              <a:spcPct val="0"/>
            </a:spcBef>
            <a:spcAft>
              <a:spcPct val="35000"/>
            </a:spcAft>
            <a:buNone/>
          </a:pPr>
          <a:r>
            <a:rPr lang="en-US" sz="1600" kern="1200" dirty="0"/>
            <a:t>Mental Health Training and Services</a:t>
          </a:r>
        </a:p>
      </dsp:txBody>
      <dsp:txXfrm>
        <a:off x="713077" y="3087366"/>
        <a:ext cx="5201131" cy="617383"/>
      </dsp:txXfrm>
    </dsp:sp>
    <dsp:sp modelId="{FAA81BFF-B0BA-4CD7-B7A8-413607E7D1F1}">
      <dsp:nvSpPr>
        <dsp:cNvPr id="0" name=""/>
        <dsp:cNvSpPr/>
      </dsp:nvSpPr>
      <dsp:spPr>
        <a:xfrm>
          <a:off x="0" y="3859095"/>
          <a:ext cx="5914209" cy="617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C53E5-4A58-4841-A66F-1D90CA2D5F5F}">
      <dsp:nvSpPr>
        <dsp:cNvPr id="0" name=""/>
        <dsp:cNvSpPr/>
      </dsp:nvSpPr>
      <dsp:spPr>
        <a:xfrm>
          <a:off x="186758" y="3998006"/>
          <a:ext cx="339560" cy="3395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1EC8BE-AB53-42EB-9A79-6D0EEF0C27D4}">
      <dsp:nvSpPr>
        <dsp:cNvPr id="0" name=""/>
        <dsp:cNvSpPr/>
      </dsp:nvSpPr>
      <dsp:spPr>
        <a:xfrm>
          <a:off x="713077" y="3859095"/>
          <a:ext cx="5201131" cy="61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0" tIns="65340" rIns="65340" bIns="65340" numCol="1" spcCol="1270" anchor="ctr" anchorCtr="0">
          <a:noAutofit/>
        </a:bodyPr>
        <a:lstStyle/>
        <a:p>
          <a:pPr marL="0" lvl="0" indent="0" algn="l" defTabSz="711200">
            <a:lnSpc>
              <a:spcPct val="90000"/>
            </a:lnSpc>
            <a:spcBef>
              <a:spcPct val="0"/>
            </a:spcBef>
            <a:spcAft>
              <a:spcPct val="35000"/>
            </a:spcAft>
            <a:buNone/>
          </a:pPr>
          <a:r>
            <a:rPr lang="en-US" sz="1600" kern="1200" dirty="0"/>
            <a:t>Partnerships</a:t>
          </a:r>
        </a:p>
      </dsp:txBody>
      <dsp:txXfrm>
        <a:off x="713077" y="3859095"/>
        <a:ext cx="5201131" cy="617383"/>
      </dsp:txXfrm>
    </dsp:sp>
    <dsp:sp modelId="{ADED671A-3E50-40C8-9A22-9DE196F02E2A}">
      <dsp:nvSpPr>
        <dsp:cNvPr id="0" name=""/>
        <dsp:cNvSpPr/>
      </dsp:nvSpPr>
      <dsp:spPr>
        <a:xfrm>
          <a:off x="0" y="4630824"/>
          <a:ext cx="5914209" cy="617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D1D47-56C7-4189-97BC-B30BF40B0FEC}">
      <dsp:nvSpPr>
        <dsp:cNvPr id="0" name=""/>
        <dsp:cNvSpPr/>
      </dsp:nvSpPr>
      <dsp:spPr>
        <a:xfrm>
          <a:off x="186758" y="4769736"/>
          <a:ext cx="339560" cy="33956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ADB48A-9E64-4808-83F1-2F8E4DB46283}">
      <dsp:nvSpPr>
        <dsp:cNvPr id="0" name=""/>
        <dsp:cNvSpPr/>
      </dsp:nvSpPr>
      <dsp:spPr>
        <a:xfrm>
          <a:off x="713077" y="4630824"/>
          <a:ext cx="5201131" cy="61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0" tIns="65340" rIns="65340" bIns="65340" numCol="1" spcCol="1270" anchor="ctr" anchorCtr="0">
          <a:noAutofit/>
        </a:bodyPr>
        <a:lstStyle/>
        <a:p>
          <a:pPr marL="0" lvl="0" indent="0" algn="l" defTabSz="711200">
            <a:lnSpc>
              <a:spcPct val="90000"/>
            </a:lnSpc>
            <a:spcBef>
              <a:spcPct val="0"/>
            </a:spcBef>
            <a:spcAft>
              <a:spcPct val="35000"/>
            </a:spcAft>
            <a:buNone/>
          </a:pPr>
          <a:r>
            <a:rPr lang="en-US" sz="1600" kern="1200" dirty="0"/>
            <a:t>Financial Literacy</a:t>
          </a:r>
        </a:p>
      </dsp:txBody>
      <dsp:txXfrm>
        <a:off x="713077" y="4630824"/>
        <a:ext cx="5201131" cy="617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29207-8A1E-48FF-825D-40B6C7D094B7}">
      <dsp:nvSpPr>
        <dsp:cNvPr id="0" name=""/>
        <dsp:cNvSpPr/>
      </dsp:nvSpPr>
      <dsp:spPr>
        <a:xfrm>
          <a:off x="0" y="147154"/>
          <a:ext cx="5914209" cy="7488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dirty="0"/>
            <a:t>1. Tutoring, Study Skills Training and Instruction</a:t>
          </a:r>
        </a:p>
      </dsp:txBody>
      <dsp:txXfrm>
        <a:off x="36553" y="183707"/>
        <a:ext cx="5841103" cy="675694"/>
      </dsp:txXfrm>
    </dsp:sp>
    <dsp:sp modelId="{F2BC5B8B-CA52-48FA-8A23-3336C54E313C}">
      <dsp:nvSpPr>
        <dsp:cNvPr id="0" name=""/>
        <dsp:cNvSpPr/>
      </dsp:nvSpPr>
      <dsp:spPr>
        <a:xfrm>
          <a:off x="0" y="953554"/>
          <a:ext cx="5914209" cy="748800"/>
        </a:xfrm>
        <a:prstGeom prst="roundRect">
          <a:avLst/>
        </a:prstGeom>
        <a:blipFill>
          <a:blip xmlns:r="http://schemas.openxmlformats.org/officeDocument/2006/relationships" r:embed="rId1">
            <a:duotone>
              <a:schemeClr val="accent2">
                <a:hueOff val="560526"/>
                <a:satOff val="-595"/>
                <a:lumOff val="457"/>
                <a:alphaOff val="0"/>
                <a:shade val="74000"/>
                <a:satMod val="130000"/>
                <a:lumMod val="90000"/>
              </a:schemeClr>
              <a:schemeClr val="accent2">
                <a:hueOff val="560526"/>
                <a:satOff val="-595"/>
                <a:lumOff val="45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dirty="0"/>
            <a:t>2. Alternative secondary school services or drop out services, as needed</a:t>
          </a:r>
        </a:p>
      </dsp:txBody>
      <dsp:txXfrm>
        <a:off x="36553" y="990107"/>
        <a:ext cx="5841103" cy="675694"/>
      </dsp:txXfrm>
    </dsp:sp>
    <dsp:sp modelId="{BCFE0327-73BD-4A06-81E9-F347D0305533}">
      <dsp:nvSpPr>
        <dsp:cNvPr id="0" name=""/>
        <dsp:cNvSpPr/>
      </dsp:nvSpPr>
      <dsp:spPr>
        <a:xfrm>
          <a:off x="0" y="1759954"/>
          <a:ext cx="5914209" cy="748800"/>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dirty="0"/>
            <a:t>3. Work Experience </a:t>
          </a:r>
          <a:r>
            <a:rPr lang="en-US" sz="2000" i="1" kern="1200" dirty="0"/>
            <a:t>(20% REQUIREMENT</a:t>
          </a:r>
          <a:r>
            <a:rPr lang="en-US" sz="2000" kern="1200" dirty="0"/>
            <a:t>)</a:t>
          </a:r>
        </a:p>
      </dsp:txBody>
      <dsp:txXfrm>
        <a:off x="36553" y="1796507"/>
        <a:ext cx="5841103" cy="675694"/>
      </dsp:txXfrm>
    </dsp:sp>
    <dsp:sp modelId="{0D1D3FFC-9AE2-414B-9E17-266434EB2A4F}">
      <dsp:nvSpPr>
        <dsp:cNvPr id="0" name=""/>
        <dsp:cNvSpPr/>
      </dsp:nvSpPr>
      <dsp:spPr>
        <a:xfrm>
          <a:off x="0" y="2566354"/>
          <a:ext cx="5914209" cy="74880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dirty="0"/>
            <a:t>4. Occupational Skills Training</a:t>
          </a:r>
        </a:p>
      </dsp:txBody>
      <dsp:txXfrm>
        <a:off x="36553" y="2602907"/>
        <a:ext cx="5841103" cy="675694"/>
      </dsp:txXfrm>
    </dsp:sp>
    <dsp:sp modelId="{F4480835-7A5F-4ADB-A488-53C1FF24ABF2}">
      <dsp:nvSpPr>
        <dsp:cNvPr id="0" name=""/>
        <dsp:cNvSpPr/>
      </dsp:nvSpPr>
      <dsp:spPr>
        <a:xfrm>
          <a:off x="0" y="3372754"/>
          <a:ext cx="5914209" cy="748800"/>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dirty="0"/>
            <a:t>5. Education</a:t>
          </a:r>
        </a:p>
      </dsp:txBody>
      <dsp:txXfrm>
        <a:off x="36553" y="3409307"/>
        <a:ext cx="5841103" cy="675694"/>
      </dsp:txXfrm>
    </dsp:sp>
    <dsp:sp modelId="{6CEF2352-25D9-48B8-A1C7-3FE4F551D87F}">
      <dsp:nvSpPr>
        <dsp:cNvPr id="0" name=""/>
        <dsp:cNvSpPr/>
      </dsp:nvSpPr>
      <dsp:spPr>
        <a:xfrm>
          <a:off x="0" y="4179154"/>
          <a:ext cx="5914209" cy="748800"/>
        </a:xfrm>
        <a:prstGeom prst="roundRect">
          <a:avLst/>
        </a:prstGeom>
        <a:blipFill>
          <a:blip xmlns:r="http://schemas.openxmlformats.org/officeDocument/2006/relationships" r:embed="rId1">
            <a:duotone>
              <a:schemeClr val="accent2">
                <a:hueOff val="2802629"/>
                <a:satOff val="-2977"/>
                <a:lumOff val="2287"/>
                <a:alphaOff val="0"/>
                <a:shade val="74000"/>
                <a:satMod val="130000"/>
                <a:lumMod val="90000"/>
              </a:schemeClr>
              <a:schemeClr val="accent2">
                <a:hueOff val="2802629"/>
                <a:satOff val="-2977"/>
                <a:lumOff val="228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dirty="0"/>
            <a:t>6. Leadership Development Opportunities</a:t>
          </a:r>
        </a:p>
      </dsp:txBody>
      <dsp:txXfrm>
        <a:off x="36553" y="4215707"/>
        <a:ext cx="5841103" cy="675694"/>
      </dsp:txXfrm>
    </dsp:sp>
    <dsp:sp modelId="{236CA708-FC16-472E-8D64-1DD80F05766F}">
      <dsp:nvSpPr>
        <dsp:cNvPr id="0" name=""/>
        <dsp:cNvSpPr/>
      </dsp:nvSpPr>
      <dsp:spPr>
        <a:xfrm>
          <a:off x="0" y="4985554"/>
          <a:ext cx="5914209" cy="74880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dirty="0"/>
            <a:t>7. Supportive Services</a:t>
          </a:r>
        </a:p>
      </dsp:txBody>
      <dsp:txXfrm>
        <a:off x="36553" y="5022107"/>
        <a:ext cx="5841103" cy="675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6561A-344D-4AF5-A900-6DEA182A7389}">
      <dsp:nvSpPr>
        <dsp:cNvPr id="0" name=""/>
        <dsp:cNvSpPr/>
      </dsp:nvSpPr>
      <dsp:spPr>
        <a:xfrm>
          <a:off x="0" y="117986"/>
          <a:ext cx="5914209" cy="783168"/>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8. Adult Mentoring</a:t>
          </a:r>
        </a:p>
      </dsp:txBody>
      <dsp:txXfrm>
        <a:off x="38231" y="156217"/>
        <a:ext cx="5837747" cy="706706"/>
      </dsp:txXfrm>
    </dsp:sp>
    <dsp:sp modelId="{FC552E83-EBFB-4859-8C9D-A093BB274737}">
      <dsp:nvSpPr>
        <dsp:cNvPr id="0" name=""/>
        <dsp:cNvSpPr/>
      </dsp:nvSpPr>
      <dsp:spPr>
        <a:xfrm>
          <a:off x="0" y="961635"/>
          <a:ext cx="5914209" cy="783168"/>
        </a:xfrm>
        <a:prstGeom prst="roundRect">
          <a:avLst/>
        </a:prstGeom>
        <a:blipFill>
          <a:blip xmlns:r="http://schemas.openxmlformats.org/officeDocument/2006/relationships" r:embed="rId1">
            <a:duotone>
              <a:schemeClr val="accent5">
                <a:hueOff val="165528"/>
                <a:satOff val="96"/>
                <a:lumOff val="948"/>
                <a:alphaOff val="0"/>
                <a:shade val="74000"/>
                <a:satMod val="130000"/>
                <a:lumMod val="90000"/>
              </a:schemeClr>
              <a:schemeClr val="accent5">
                <a:hueOff val="165528"/>
                <a:satOff val="96"/>
                <a:lumOff val="94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9. Follow up services</a:t>
          </a:r>
        </a:p>
      </dsp:txBody>
      <dsp:txXfrm>
        <a:off x="38231" y="999866"/>
        <a:ext cx="5837747" cy="706706"/>
      </dsp:txXfrm>
    </dsp:sp>
    <dsp:sp modelId="{E9023C46-C718-442D-A841-B4531DE5DC9A}">
      <dsp:nvSpPr>
        <dsp:cNvPr id="0" name=""/>
        <dsp:cNvSpPr/>
      </dsp:nvSpPr>
      <dsp:spPr>
        <a:xfrm>
          <a:off x="0" y="1805284"/>
          <a:ext cx="5914209" cy="783168"/>
        </a:xfrm>
        <a:prstGeom prst="roundRect">
          <a:avLst/>
        </a:prstGeom>
        <a:blipFill>
          <a:blip xmlns:r="http://schemas.openxmlformats.org/officeDocument/2006/relationships" r:embed="rId1">
            <a:duotone>
              <a:schemeClr val="accent5">
                <a:hueOff val="331055"/>
                <a:satOff val="192"/>
                <a:lumOff val="1895"/>
                <a:alphaOff val="0"/>
                <a:shade val="74000"/>
                <a:satMod val="130000"/>
                <a:lumMod val="90000"/>
              </a:schemeClr>
              <a:schemeClr val="accent5">
                <a:hueOff val="331055"/>
                <a:satOff val="192"/>
                <a:lumOff val="189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10. Comprehensive Guidance and Counseling</a:t>
          </a:r>
        </a:p>
      </dsp:txBody>
      <dsp:txXfrm>
        <a:off x="38231" y="1843515"/>
        <a:ext cx="5837747" cy="706706"/>
      </dsp:txXfrm>
    </dsp:sp>
    <dsp:sp modelId="{EAB11FD1-85DC-43C8-8852-8A8D9A3B62F5}">
      <dsp:nvSpPr>
        <dsp:cNvPr id="0" name=""/>
        <dsp:cNvSpPr/>
      </dsp:nvSpPr>
      <dsp:spPr>
        <a:xfrm>
          <a:off x="0" y="2648933"/>
          <a:ext cx="5914209" cy="783168"/>
        </a:xfrm>
        <a:prstGeom prst="roundRect">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11. Financial Literacy Education</a:t>
          </a:r>
        </a:p>
      </dsp:txBody>
      <dsp:txXfrm>
        <a:off x="38231" y="2687164"/>
        <a:ext cx="5837747" cy="706706"/>
      </dsp:txXfrm>
    </dsp:sp>
    <dsp:sp modelId="{4A033D03-F7BC-4D23-8C26-87B232F52BD6}">
      <dsp:nvSpPr>
        <dsp:cNvPr id="0" name=""/>
        <dsp:cNvSpPr/>
      </dsp:nvSpPr>
      <dsp:spPr>
        <a:xfrm>
          <a:off x="0" y="3492581"/>
          <a:ext cx="5914209" cy="783168"/>
        </a:xfrm>
        <a:prstGeom prst="roundRect">
          <a:avLst/>
        </a:prstGeom>
        <a:blipFill>
          <a:blip xmlns:r="http://schemas.openxmlformats.org/officeDocument/2006/relationships" r:embed="rId1">
            <a:duotone>
              <a:schemeClr val="accent5">
                <a:hueOff val="662110"/>
                <a:satOff val="384"/>
                <a:lumOff val="3791"/>
                <a:alphaOff val="0"/>
                <a:shade val="74000"/>
                <a:satMod val="130000"/>
                <a:lumMod val="90000"/>
              </a:schemeClr>
              <a:schemeClr val="accent5">
                <a:hueOff val="662110"/>
                <a:satOff val="384"/>
                <a:lumOff val="379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12. Entrepreneurial Skills Training</a:t>
          </a:r>
        </a:p>
      </dsp:txBody>
      <dsp:txXfrm>
        <a:off x="38231" y="3530812"/>
        <a:ext cx="5837747" cy="706706"/>
      </dsp:txXfrm>
    </dsp:sp>
    <dsp:sp modelId="{8897E495-38FD-4A97-AF65-19AEED8A09D7}">
      <dsp:nvSpPr>
        <dsp:cNvPr id="0" name=""/>
        <dsp:cNvSpPr/>
      </dsp:nvSpPr>
      <dsp:spPr>
        <a:xfrm>
          <a:off x="0" y="4336230"/>
          <a:ext cx="5914209" cy="783168"/>
        </a:xfrm>
        <a:prstGeom prst="roundRect">
          <a:avLst/>
        </a:prstGeom>
        <a:blipFill>
          <a:blip xmlns:r="http://schemas.openxmlformats.org/officeDocument/2006/relationships" r:embed="rId1">
            <a:duotone>
              <a:schemeClr val="accent5">
                <a:hueOff val="827637"/>
                <a:satOff val="480"/>
                <a:lumOff val="4738"/>
                <a:alphaOff val="0"/>
                <a:shade val="74000"/>
                <a:satMod val="130000"/>
                <a:lumMod val="90000"/>
              </a:schemeClr>
              <a:schemeClr val="accent5">
                <a:hueOff val="827637"/>
                <a:satOff val="480"/>
                <a:lumOff val="473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13. Labor Market analysis</a:t>
          </a:r>
        </a:p>
      </dsp:txBody>
      <dsp:txXfrm>
        <a:off x="38231" y="4374461"/>
        <a:ext cx="5837747" cy="706706"/>
      </dsp:txXfrm>
    </dsp:sp>
    <dsp:sp modelId="{4DAF1182-D441-4DF7-A970-75DC5C8BBBE3}">
      <dsp:nvSpPr>
        <dsp:cNvPr id="0" name=""/>
        <dsp:cNvSpPr/>
      </dsp:nvSpPr>
      <dsp:spPr>
        <a:xfrm>
          <a:off x="0" y="5179879"/>
          <a:ext cx="5914209" cy="783168"/>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14. Preparation for Post Secondary Education and Training  </a:t>
          </a:r>
        </a:p>
      </dsp:txBody>
      <dsp:txXfrm>
        <a:off x="38231" y="5218110"/>
        <a:ext cx="5837747" cy="706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A3151-84EA-4117-AF40-3A26D239E8AC}">
      <dsp:nvSpPr>
        <dsp:cNvPr id="0" name=""/>
        <dsp:cNvSpPr/>
      </dsp:nvSpPr>
      <dsp:spPr>
        <a:xfrm>
          <a:off x="0" y="232517"/>
          <a:ext cx="9601196" cy="176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59" tIns="291592" rIns="7451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Non-profits, community based-organizations (public or private), for-profit, educational institutions, partnerships/collaborations</a:t>
          </a:r>
        </a:p>
        <a:p>
          <a:pPr marL="114300" lvl="1" indent="-114300" algn="l" defTabSz="622300">
            <a:lnSpc>
              <a:spcPct val="90000"/>
            </a:lnSpc>
            <a:spcBef>
              <a:spcPct val="0"/>
            </a:spcBef>
            <a:spcAft>
              <a:spcPct val="15000"/>
            </a:spcAft>
            <a:buChar char="•"/>
          </a:pPr>
          <a:r>
            <a:rPr lang="en-US" sz="1400" kern="1200" dirty="0"/>
            <a:t>Minimum of 2 years of documented successful experience in providing the full range of youth workforce development services </a:t>
          </a:r>
        </a:p>
        <a:p>
          <a:pPr marL="228600" lvl="2" indent="-114300" algn="l" defTabSz="622300">
            <a:lnSpc>
              <a:spcPct val="90000"/>
            </a:lnSpc>
            <a:spcBef>
              <a:spcPct val="0"/>
            </a:spcBef>
            <a:spcAft>
              <a:spcPct val="15000"/>
            </a:spcAft>
            <a:buFontTx/>
            <a:buChar char="-"/>
          </a:pPr>
          <a:r>
            <a:rPr lang="en-US" sz="1400" kern="1200" dirty="0"/>
            <a:t>Eligible bidders who may not possess this specific experience are encouraged to highlight knowledge and relevant transferable skills that demonstrate their capacity to effectively support and engage this population.</a:t>
          </a:r>
        </a:p>
        <a:p>
          <a:pPr marL="114300" lvl="1" indent="-114300" algn="l" defTabSz="622300">
            <a:lnSpc>
              <a:spcPct val="90000"/>
            </a:lnSpc>
            <a:spcBef>
              <a:spcPct val="0"/>
            </a:spcBef>
            <a:spcAft>
              <a:spcPct val="15000"/>
            </a:spcAft>
            <a:buChar char="•"/>
          </a:pPr>
          <a:endParaRPr lang="en-US" sz="1400" b="1" kern="1200" dirty="0"/>
        </a:p>
      </dsp:txBody>
      <dsp:txXfrm>
        <a:off x="0" y="232517"/>
        <a:ext cx="9601196" cy="1764000"/>
      </dsp:txXfrm>
    </dsp:sp>
    <dsp:sp modelId="{C5FD13C5-0BA2-4A6B-8B64-AC6A34EECF25}">
      <dsp:nvSpPr>
        <dsp:cNvPr id="0" name=""/>
        <dsp:cNvSpPr/>
      </dsp:nvSpPr>
      <dsp:spPr>
        <a:xfrm>
          <a:off x="480059" y="25877"/>
          <a:ext cx="6720837"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622300">
            <a:lnSpc>
              <a:spcPct val="90000"/>
            </a:lnSpc>
            <a:spcBef>
              <a:spcPct val="0"/>
            </a:spcBef>
            <a:spcAft>
              <a:spcPct val="35000"/>
            </a:spcAft>
            <a:buNone/>
          </a:pPr>
          <a:r>
            <a:rPr lang="en-US" sz="1400" b="1" kern="1200"/>
            <a:t>Eligible Organizations</a:t>
          </a:r>
          <a:endParaRPr lang="en-US" sz="1400" kern="1200"/>
        </a:p>
      </dsp:txBody>
      <dsp:txXfrm>
        <a:off x="500234" y="46052"/>
        <a:ext cx="6680487" cy="372930"/>
      </dsp:txXfrm>
    </dsp:sp>
    <dsp:sp modelId="{D7FF124D-54CA-4BE6-A50F-49FB904DFCA8}">
      <dsp:nvSpPr>
        <dsp:cNvPr id="0" name=""/>
        <dsp:cNvSpPr/>
      </dsp:nvSpPr>
      <dsp:spPr>
        <a:xfrm>
          <a:off x="0" y="2278758"/>
          <a:ext cx="9601196" cy="1014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59" tIns="291592" rIns="7451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SLEB Eligible Organizations 5%</a:t>
          </a:r>
        </a:p>
        <a:p>
          <a:pPr marL="114300" lvl="1" indent="-114300" algn="l" defTabSz="622300">
            <a:lnSpc>
              <a:spcPct val="90000"/>
            </a:lnSpc>
            <a:spcBef>
              <a:spcPct val="0"/>
            </a:spcBef>
            <a:spcAft>
              <a:spcPct val="15000"/>
            </a:spcAft>
            <a:buChar char="•"/>
          </a:pPr>
          <a:r>
            <a:rPr lang="en-US" sz="1400" kern="1200" dirty="0"/>
            <a:t>Alameda County’s local preference point 5%</a:t>
          </a:r>
        </a:p>
        <a:p>
          <a:pPr marL="114300" lvl="1" indent="-114300" algn="l" defTabSz="622300">
            <a:lnSpc>
              <a:spcPct val="90000"/>
            </a:lnSpc>
            <a:spcBef>
              <a:spcPct val="0"/>
            </a:spcBef>
            <a:spcAft>
              <a:spcPct val="15000"/>
            </a:spcAft>
            <a:buChar char="•"/>
          </a:pPr>
          <a:r>
            <a:rPr lang="en-US" sz="1400" kern="1200" dirty="0"/>
            <a:t>Non-Profits, public schools/universities, government agencies are exempt from SLEB participation requirement</a:t>
          </a:r>
        </a:p>
      </dsp:txBody>
      <dsp:txXfrm>
        <a:off x="0" y="2278758"/>
        <a:ext cx="9601196" cy="1014300"/>
      </dsp:txXfrm>
    </dsp:sp>
    <dsp:sp modelId="{085B6C7B-1FB7-4704-9651-39B4EA45B92B}">
      <dsp:nvSpPr>
        <dsp:cNvPr id="0" name=""/>
        <dsp:cNvSpPr/>
      </dsp:nvSpPr>
      <dsp:spPr>
        <a:xfrm>
          <a:off x="480059" y="2072118"/>
          <a:ext cx="6720837"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622300">
            <a:lnSpc>
              <a:spcPct val="90000"/>
            </a:lnSpc>
            <a:spcBef>
              <a:spcPct val="0"/>
            </a:spcBef>
            <a:spcAft>
              <a:spcPct val="35000"/>
            </a:spcAft>
            <a:buNone/>
          </a:pPr>
          <a:r>
            <a:rPr lang="en-US" sz="1400" b="1" kern="1200"/>
            <a:t>Qualifications</a:t>
          </a:r>
          <a:endParaRPr lang="en-US" sz="1400" kern="1200"/>
        </a:p>
      </dsp:txBody>
      <dsp:txXfrm>
        <a:off x="500234" y="2092293"/>
        <a:ext cx="6680487" cy="3729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B1103EC9-D874-4704-AFFD-CEA3A1BF6BA2}" type="datetimeFigureOut">
              <a:rPr lang="en-US" smtClean="0"/>
              <a:t>12/5/2024</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64" tIns="46582" rIns="93164" bIns="46582" rtlCol="0" anchor="b"/>
          <a:lstStyle>
            <a:lvl1pPr algn="r">
              <a:defRPr sz="1200"/>
            </a:lvl1pPr>
          </a:lstStyle>
          <a:p>
            <a:fld id="{5CC07EB8-0C3D-45DD-8214-AE8495353072}" type="slidenum">
              <a:rPr lang="en-US" smtClean="0"/>
              <a:t>‹#›</a:t>
            </a:fld>
            <a:endParaRPr lang="en-US"/>
          </a:p>
        </p:txBody>
      </p:sp>
    </p:spTree>
    <p:extLst>
      <p:ext uri="{BB962C8B-B14F-4D97-AF65-F5344CB8AC3E}">
        <p14:creationId xmlns:p14="http://schemas.microsoft.com/office/powerpoint/2010/main" val="4245170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41" y="3"/>
            <a:ext cx="3038475" cy="466725"/>
          </a:xfrm>
          <a:prstGeom prst="rect">
            <a:avLst/>
          </a:prstGeom>
        </p:spPr>
        <p:txBody>
          <a:bodyPr vert="horz" lIns="91427" tIns="45713" rIns="91427" bIns="45713" rtlCol="0"/>
          <a:lstStyle>
            <a:lvl1pPr algn="r">
              <a:defRPr sz="1200"/>
            </a:lvl1pPr>
          </a:lstStyle>
          <a:p>
            <a:fld id="{054A7154-5613-4289-8540-F0AEC8D2B22C}" type="datetimeFigureOut">
              <a:rPr lang="en-US" smtClean="0"/>
              <a:t>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6"/>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7"/>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829677"/>
            <a:ext cx="3038475" cy="466725"/>
          </a:xfrm>
          <a:prstGeom prst="rect">
            <a:avLst/>
          </a:prstGeom>
        </p:spPr>
        <p:txBody>
          <a:bodyPr vert="horz" lIns="91427" tIns="45713" rIns="91427" bIns="45713" rtlCol="0" anchor="b"/>
          <a:lstStyle>
            <a:lvl1pPr algn="r">
              <a:defRPr sz="1200"/>
            </a:lvl1pPr>
          </a:lstStyle>
          <a:p>
            <a:fld id="{D1AA2E24-1DCB-4D7D-94DE-CE00A2A03CB2}" type="slidenum">
              <a:rPr lang="en-US" smtClean="0"/>
              <a:t>‹#›</a:t>
            </a:fld>
            <a:endParaRPr lang="en-US"/>
          </a:p>
        </p:txBody>
      </p:sp>
    </p:spTree>
    <p:extLst>
      <p:ext uri="{BB962C8B-B14F-4D97-AF65-F5344CB8AC3E}">
        <p14:creationId xmlns:p14="http://schemas.microsoft.com/office/powerpoint/2010/main" val="428568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1</a:t>
            </a:fld>
            <a:endParaRPr lang="en-US"/>
          </a:p>
        </p:txBody>
      </p:sp>
    </p:spTree>
    <p:extLst>
      <p:ext uri="{BB962C8B-B14F-4D97-AF65-F5344CB8AC3E}">
        <p14:creationId xmlns:p14="http://schemas.microsoft.com/office/powerpoint/2010/main" val="33937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regarding eligibility starting on page 14</a:t>
            </a:r>
          </a:p>
        </p:txBody>
      </p:sp>
      <p:sp>
        <p:nvSpPr>
          <p:cNvPr id="4" name="Slide Number Placeholder 3"/>
          <p:cNvSpPr>
            <a:spLocks noGrp="1"/>
          </p:cNvSpPr>
          <p:nvPr>
            <p:ph type="sldNum" sz="quarter" idx="5"/>
          </p:nvPr>
        </p:nvSpPr>
        <p:spPr/>
        <p:txBody>
          <a:bodyPr/>
          <a:lstStyle/>
          <a:p>
            <a:fld id="{D1AA2E24-1DCB-4D7D-94DE-CE00A2A03CB2}" type="slidenum">
              <a:rPr lang="en-US" smtClean="0"/>
              <a:t>10</a:t>
            </a:fld>
            <a:endParaRPr lang="en-US"/>
          </a:p>
        </p:txBody>
      </p:sp>
    </p:spTree>
    <p:extLst>
      <p:ext uri="{BB962C8B-B14F-4D97-AF65-F5344CB8AC3E}">
        <p14:creationId xmlns:p14="http://schemas.microsoft.com/office/powerpoint/2010/main" val="344991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Earlier this year, ACWDB -- in collaboration with the Apollo Research Team, facilitated a community youth feedback research process, allowing us to highlight the following enhanced elements along with our </a:t>
            </a:r>
            <a:r>
              <a:rPr lang="en-US" b="1" dirty="0"/>
              <a:t>WIOA Program Design Requirements.</a:t>
            </a:r>
          </a:p>
          <a:p>
            <a:endParaRPr lang="en-US" b="1" dirty="0"/>
          </a:p>
          <a:p>
            <a:r>
              <a:rPr lang="en-US" b="1" dirty="0"/>
              <a:t>Outreach </a:t>
            </a:r>
            <a:r>
              <a:rPr lang="en-US" dirty="0"/>
              <a:t>– identifying potentially eligible youth and providing an orientation regarding services</a:t>
            </a:r>
          </a:p>
          <a:p>
            <a:r>
              <a:rPr lang="en-US" b="1" dirty="0"/>
              <a:t>Intake/Eligibility/Registration </a:t>
            </a:r>
            <a:r>
              <a:rPr lang="en-US" dirty="0">
                <a:sym typeface="Wingdings" panose="05000000000000000000" pitchFamily="2" charset="2"/>
              </a:rPr>
              <a:t> Includes Objective Assessment and Individual Service Strategy. The ISS will be used as a living doc, updated as needed.</a:t>
            </a:r>
          </a:p>
          <a:p>
            <a:r>
              <a:rPr lang="en-US" b="1" dirty="0">
                <a:sym typeface="Wingdings" panose="05000000000000000000" pitchFamily="2" charset="2"/>
              </a:rPr>
              <a:t>Case Management </a:t>
            </a:r>
            <a:r>
              <a:rPr lang="en-US" dirty="0">
                <a:sym typeface="Wingdings" panose="05000000000000000000" pitchFamily="2" charset="2"/>
              </a:rPr>
              <a:t> participant centered and goal-oriented process designed to assess the specific needs of the youth. Bidders are expected to maintain an appropriate staff-to-participant ratio.</a:t>
            </a:r>
          </a:p>
          <a:p>
            <a:r>
              <a:rPr lang="en-US" b="1" dirty="0"/>
              <a:t>Incentive payments -&gt; </a:t>
            </a:r>
            <a:r>
              <a:rPr lang="en-US" b="0" dirty="0"/>
              <a:t>recognize participant achievement of performance outcomes linked to training, education and/or work. </a:t>
            </a:r>
            <a:endParaRPr lang="en-US" b="1" dirty="0"/>
          </a:p>
          <a:p>
            <a:r>
              <a:rPr lang="en-US" dirty="0"/>
              <a:t>Bidders must describe how the organization will ensure that these services are provided, and a high quality of service is maintained throughout the duration of the contract.</a:t>
            </a:r>
          </a:p>
          <a:p>
            <a:endParaRPr lang="en-US" dirty="0"/>
          </a:p>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11</a:t>
            </a:fld>
            <a:endParaRPr lang="en-US"/>
          </a:p>
        </p:txBody>
      </p:sp>
    </p:spTree>
    <p:extLst>
      <p:ext uri="{BB962C8B-B14F-4D97-AF65-F5344CB8AC3E}">
        <p14:creationId xmlns:p14="http://schemas.microsoft.com/office/powerpoint/2010/main" val="400250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409A0-21F2-0BBF-7737-9B62096F4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E0F84-3EB9-ADE7-C487-2B07CC24A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45CD4-BF06-44AC-F3E8-CAB924F56C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Tx/>
              <a:buChar char="-"/>
            </a:pPr>
            <a:r>
              <a:rPr lang="en-US" b="1" dirty="0"/>
              <a:t>Supportive services – </a:t>
            </a:r>
            <a:r>
              <a:rPr lang="en-US" b="0" dirty="0"/>
              <a:t>To assist with barriers to success, such as transportation or clothing. </a:t>
            </a:r>
          </a:p>
          <a:p>
            <a:pPr marL="171450" indent="-171450">
              <a:buFontTx/>
              <a:buChar char="-"/>
            </a:pPr>
            <a:r>
              <a:rPr lang="en-US" b="1" dirty="0"/>
              <a:t>Tracking and Case Files </a:t>
            </a:r>
            <a:r>
              <a:rPr lang="en-US" b="0" dirty="0">
                <a:sym typeface="Wingdings" panose="05000000000000000000" pitchFamily="2" charset="2"/>
              </a:rPr>
              <a:t> Imperative, if it is not documented, it did not happen</a:t>
            </a:r>
            <a:endParaRPr lang="en-US" b="1" dirty="0"/>
          </a:p>
          <a:p>
            <a:pPr marL="171450" indent="-171450">
              <a:buFontTx/>
              <a:buChar char="-"/>
            </a:pPr>
            <a:r>
              <a:rPr lang="en-US" b="1" dirty="0"/>
              <a:t>Digital Skills – </a:t>
            </a:r>
            <a:r>
              <a:rPr lang="en-US" b="0" dirty="0"/>
              <a:t>to ensure all participating youth acquire essential skills for navigating online platforms such as digital tools and critically evaluating digital content. </a:t>
            </a:r>
            <a:endParaRPr lang="en-US" b="1" dirty="0"/>
          </a:p>
          <a:p>
            <a:pPr marL="171450" indent="-171450">
              <a:buFontTx/>
              <a:buChar char="-"/>
            </a:pPr>
            <a:r>
              <a:rPr lang="en-US" b="1" dirty="0"/>
              <a:t>Mental Health Training and Services, </a:t>
            </a:r>
            <a:r>
              <a:rPr lang="en-US" dirty="0"/>
              <a:t>which includes providing Trauma Informed Training to core and frontline staff. Additional training includes de—escalation as well as wraparound support for youth, including supportive services as needed.</a:t>
            </a:r>
          </a:p>
          <a:p>
            <a:pPr marL="171450" indent="-171450">
              <a:buFontTx/>
              <a:buChar char="-"/>
            </a:pPr>
            <a:r>
              <a:rPr lang="en-US" dirty="0"/>
              <a:t>Bidders are expected to demonstrate </a:t>
            </a:r>
            <a:r>
              <a:rPr lang="en-US" b="1" dirty="0"/>
              <a:t>partnerships</a:t>
            </a:r>
            <a:r>
              <a:rPr lang="en-US" dirty="0"/>
              <a:t> with Employers, Higher education institutions, law enforcement, juvenile and justice systems, housing programs, CBOs, SSA, and many other organizations to provide services.</a:t>
            </a:r>
          </a:p>
          <a:p>
            <a:pPr marL="171450" indent="-171450">
              <a:buFontTx/>
              <a:buChar char="-"/>
            </a:pPr>
            <a:r>
              <a:rPr lang="en-US" b="1" dirty="0"/>
              <a:t>Financial Literacy </a:t>
            </a:r>
            <a:r>
              <a:rPr lang="en-US" b="1" dirty="0">
                <a:sym typeface="Wingdings" panose="05000000000000000000" pitchFamily="2" charset="2"/>
              </a:rPr>
              <a:t> </a:t>
            </a:r>
            <a:r>
              <a:rPr lang="en-US" b="0" dirty="0">
                <a:sym typeface="Wingdings" panose="05000000000000000000" pitchFamily="2" charset="2"/>
              </a:rPr>
              <a:t>Bidder must demonstrate their ability to facilitate information and activities such as creating budgets, different banking accounts, managing spending, and more.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More information starting at the end of page 9 of the RFP</a:t>
            </a:r>
          </a:p>
          <a:p>
            <a:endParaRPr lang="en-US" dirty="0"/>
          </a:p>
        </p:txBody>
      </p:sp>
      <p:sp>
        <p:nvSpPr>
          <p:cNvPr id="4" name="Slide Number Placeholder 3">
            <a:extLst>
              <a:ext uri="{FF2B5EF4-FFF2-40B4-BE49-F238E27FC236}">
                <a16:creationId xmlns:a16="http://schemas.microsoft.com/office/drawing/2014/main" id="{F1CB4AE2-CAF6-1049-A701-9F0D0C7D7D85}"/>
              </a:ext>
            </a:extLst>
          </p:cNvPr>
          <p:cNvSpPr>
            <a:spLocks noGrp="1"/>
          </p:cNvSpPr>
          <p:nvPr>
            <p:ph type="sldNum" sz="quarter" idx="5"/>
          </p:nvPr>
        </p:nvSpPr>
        <p:spPr/>
        <p:txBody>
          <a:bodyPr/>
          <a:lstStyle/>
          <a:p>
            <a:fld id="{D1AA2E24-1DCB-4D7D-94DE-CE00A2A03CB2}" type="slidenum">
              <a:rPr lang="en-US" smtClean="0"/>
              <a:t>12</a:t>
            </a:fld>
            <a:endParaRPr lang="en-US"/>
          </a:p>
        </p:txBody>
      </p:sp>
    </p:spTree>
    <p:extLst>
      <p:ext uri="{BB962C8B-B14F-4D97-AF65-F5344CB8AC3E}">
        <p14:creationId xmlns:p14="http://schemas.microsoft.com/office/powerpoint/2010/main" val="46346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requires that the following 14 elements be available to all eligible youth/young adult and must be available on a year-round basis. </a:t>
            </a:r>
          </a:p>
          <a:p>
            <a:r>
              <a:rPr lang="en-US" dirty="0"/>
              <a:t>The RFP requires bidders to articulate how these elements will be accessible and/or delivered: bidders are not required to provide all services themselves but must </a:t>
            </a:r>
            <a:r>
              <a:rPr lang="en-US" u="none" dirty="0"/>
              <a:t>articulate how all 14 elements will be offered to the enrolled participants. </a:t>
            </a:r>
          </a:p>
          <a:p>
            <a:endParaRPr lang="en-US" u="none" dirty="0"/>
          </a:p>
          <a:p>
            <a:r>
              <a:rPr lang="en-US" u="none" dirty="0"/>
              <a:t>1 / 3 / 4 / 6 / 7 / 9 / 10 / 14</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Local areas must spend at least 20% of their WIOA Youth Formula allocation on work experience activities. </a:t>
            </a:r>
          </a:p>
          <a:p>
            <a:endParaRPr lang="en-US" u="none" dirty="0"/>
          </a:p>
        </p:txBody>
      </p:sp>
      <p:sp>
        <p:nvSpPr>
          <p:cNvPr id="4" name="Slide Number Placeholder 3"/>
          <p:cNvSpPr>
            <a:spLocks noGrp="1"/>
          </p:cNvSpPr>
          <p:nvPr>
            <p:ph type="sldNum" sz="quarter" idx="5"/>
          </p:nvPr>
        </p:nvSpPr>
        <p:spPr/>
        <p:txBody>
          <a:bodyPr/>
          <a:lstStyle/>
          <a:p>
            <a:fld id="{D1AA2E24-1DCB-4D7D-94DE-CE00A2A03CB2}" type="slidenum">
              <a:rPr lang="en-US" smtClean="0"/>
              <a:t>13</a:t>
            </a:fld>
            <a:endParaRPr lang="en-US"/>
          </a:p>
        </p:txBody>
      </p:sp>
    </p:spTree>
    <p:extLst>
      <p:ext uri="{BB962C8B-B14F-4D97-AF65-F5344CB8AC3E}">
        <p14:creationId xmlns:p14="http://schemas.microsoft.com/office/powerpoint/2010/main" val="18329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detailed description of these 14 required elements, please vit page 13 of the RFP.</a:t>
            </a:r>
          </a:p>
        </p:txBody>
      </p:sp>
      <p:sp>
        <p:nvSpPr>
          <p:cNvPr id="4" name="Slide Number Placeholder 3"/>
          <p:cNvSpPr>
            <a:spLocks noGrp="1"/>
          </p:cNvSpPr>
          <p:nvPr>
            <p:ph type="sldNum" sz="quarter" idx="5"/>
          </p:nvPr>
        </p:nvSpPr>
        <p:spPr/>
        <p:txBody>
          <a:bodyPr/>
          <a:lstStyle/>
          <a:p>
            <a:fld id="{D1AA2E24-1DCB-4D7D-94DE-CE00A2A03CB2}" type="slidenum">
              <a:rPr lang="en-US" smtClean="0"/>
              <a:t>14</a:t>
            </a:fld>
            <a:endParaRPr lang="en-US"/>
          </a:p>
        </p:txBody>
      </p:sp>
    </p:spTree>
    <p:extLst>
      <p:ext uri="{BB962C8B-B14F-4D97-AF65-F5344CB8AC3E}">
        <p14:creationId xmlns:p14="http://schemas.microsoft.com/office/powerpoint/2010/main" val="181108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Tx/>
              <a:buChar char="-"/>
            </a:pPr>
            <a:r>
              <a:rPr lang="en-US" dirty="0"/>
              <a:t>Qualified applicants must have a minimum of two (2) years of documented successful experience in providing the full range of youth workforce development services for eligible individuals aged 16 to 24. However, eligible bidders who may not possess this specific experience are encouraged to highlight knowledge and relevant transferable skills that demonstrate their capacity to effectively support and engage this population.</a:t>
            </a:r>
          </a:p>
          <a:p>
            <a:pPr marL="171425" indent="-171425">
              <a:buFontTx/>
              <a:buChar char="-"/>
            </a:pPr>
            <a:r>
              <a:rPr lang="en-US" dirty="0"/>
              <a:t>The County of Alameda has a Small, Local, and Emerging Business (SLEB) Requirement that has allowed our department to add a 5% consideration for Local Businesses and an additional 5% for Approved SLEB agencies. Potential 10% increase for consideration.</a:t>
            </a:r>
          </a:p>
          <a:p>
            <a:pPr marL="628558" lvl="1" indent="-171425">
              <a:buFontTx/>
              <a:buChar char="-"/>
            </a:pPr>
            <a:r>
              <a:rPr lang="en-US" dirty="0"/>
              <a:t>If you are not a SLEB agency there is a requirement to partner with an approved SLEB Vendor while providing 20% of overall RFP Approval amount.</a:t>
            </a:r>
          </a:p>
          <a:p>
            <a:pPr marL="628558" lvl="1" indent="-171425">
              <a:buFontTx/>
              <a:buChar char="-"/>
            </a:pPr>
            <a:r>
              <a:rPr lang="en-US" dirty="0"/>
              <a:t>If you are SLEB Exempt, the SLEB Information page has additional steps listed for you to complete. Add EXEMPT on that page and fill out the Exceptions page.</a:t>
            </a:r>
          </a:p>
          <a:p>
            <a:endParaRPr lang="en-US" dirty="0"/>
          </a:p>
          <a:p>
            <a:endParaRPr lang="en-US" dirty="0"/>
          </a:p>
          <a:p>
            <a:r>
              <a:rPr lang="en-US" b="1" dirty="0"/>
              <a:t>Highlight more on page 18 of the RFP.</a:t>
            </a:r>
          </a:p>
          <a:p>
            <a:endParaRPr lang="en-US" dirty="0"/>
          </a:p>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15</a:t>
            </a:fld>
            <a:endParaRPr lang="en-US"/>
          </a:p>
        </p:txBody>
      </p:sp>
    </p:spTree>
    <p:extLst>
      <p:ext uri="{BB962C8B-B14F-4D97-AF65-F5344CB8AC3E}">
        <p14:creationId xmlns:p14="http://schemas.microsoft.com/office/powerpoint/2010/main" val="2971849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16</a:t>
            </a:fld>
            <a:endParaRPr lang="en-US"/>
          </a:p>
        </p:txBody>
      </p:sp>
    </p:spTree>
    <p:extLst>
      <p:ext uri="{BB962C8B-B14F-4D97-AF65-F5344CB8AC3E}">
        <p14:creationId xmlns:p14="http://schemas.microsoft.com/office/powerpoint/2010/main" val="104101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33" lvl="1" indent="0">
              <a:buFontTx/>
              <a:buNone/>
            </a:pPr>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17</a:t>
            </a:fld>
            <a:endParaRPr lang="en-US"/>
          </a:p>
        </p:txBody>
      </p:sp>
    </p:spTree>
    <p:extLst>
      <p:ext uri="{BB962C8B-B14F-4D97-AF65-F5344CB8AC3E}">
        <p14:creationId xmlns:p14="http://schemas.microsoft.com/office/powerpoint/2010/main" val="82577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18</a:t>
            </a:fld>
            <a:endParaRPr lang="en-US"/>
          </a:p>
        </p:txBody>
      </p:sp>
    </p:spTree>
    <p:extLst>
      <p:ext uri="{BB962C8B-B14F-4D97-AF65-F5344CB8AC3E}">
        <p14:creationId xmlns:p14="http://schemas.microsoft.com/office/powerpoint/2010/main" val="3296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AA2E24-1DCB-4D7D-94DE-CE00A2A03CB2}" type="slidenum">
              <a:rPr lang="en-US" smtClean="0"/>
              <a:t>19</a:t>
            </a:fld>
            <a:endParaRPr lang="en-US"/>
          </a:p>
        </p:txBody>
      </p:sp>
    </p:spTree>
    <p:extLst>
      <p:ext uri="{BB962C8B-B14F-4D97-AF65-F5344CB8AC3E}">
        <p14:creationId xmlns:p14="http://schemas.microsoft.com/office/powerpoint/2010/main" val="335809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2</a:t>
            </a:fld>
            <a:endParaRPr lang="en-US"/>
          </a:p>
        </p:txBody>
      </p:sp>
    </p:spTree>
    <p:extLst>
      <p:ext uri="{BB962C8B-B14F-4D97-AF65-F5344CB8AC3E}">
        <p14:creationId xmlns:p14="http://schemas.microsoft.com/office/powerpoint/2010/main" val="119420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20</a:t>
            </a:fld>
            <a:endParaRPr lang="en-US"/>
          </a:p>
        </p:txBody>
      </p:sp>
    </p:spTree>
    <p:extLst>
      <p:ext uri="{BB962C8B-B14F-4D97-AF65-F5344CB8AC3E}">
        <p14:creationId xmlns:p14="http://schemas.microsoft.com/office/powerpoint/2010/main" val="263470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3</a:t>
            </a:fld>
            <a:endParaRPr lang="en-US"/>
          </a:p>
        </p:txBody>
      </p:sp>
    </p:spTree>
    <p:extLst>
      <p:ext uri="{BB962C8B-B14F-4D97-AF65-F5344CB8AC3E}">
        <p14:creationId xmlns:p14="http://schemas.microsoft.com/office/powerpoint/2010/main" val="214033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*Page 3 of RFP</a:t>
            </a:r>
          </a:p>
        </p:txBody>
      </p:sp>
      <p:sp>
        <p:nvSpPr>
          <p:cNvPr id="4" name="Slide Number Placeholder 3"/>
          <p:cNvSpPr>
            <a:spLocks noGrp="1"/>
          </p:cNvSpPr>
          <p:nvPr>
            <p:ph type="sldNum" sz="quarter" idx="5"/>
          </p:nvPr>
        </p:nvSpPr>
        <p:spPr/>
        <p:txBody>
          <a:bodyPr/>
          <a:lstStyle/>
          <a:p>
            <a:fld id="{D1AA2E24-1DCB-4D7D-94DE-CE00A2A03CB2}" type="slidenum">
              <a:rPr lang="en-US" smtClean="0"/>
              <a:t>4</a:t>
            </a:fld>
            <a:endParaRPr lang="en-US"/>
          </a:p>
        </p:txBody>
      </p:sp>
    </p:spTree>
    <p:extLst>
      <p:ext uri="{BB962C8B-B14F-4D97-AF65-F5344CB8AC3E}">
        <p14:creationId xmlns:p14="http://schemas.microsoft.com/office/powerpoint/2010/main" val="259877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AA2E24-1DCB-4D7D-94DE-CE00A2A03CB2}" type="slidenum">
              <a:rPr lang="en-US" smtClean="0"/>
              <a:t>5</a:t>
            </a:fld>
            <a:endParaRPr lang="en-US"/>
          </a:p>
        </p:txBody>
      </p:sp>
    </p:spTree>
    <p:extLst>
      <p:ext uri="{BB962C8B-B14F-4D97-AF65-F5344CB8AC3E}">
        <p14:creationId xmlns:p14="http://schemas.microsoft.com/office/powerpoint/2010/main" val="260066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requires that at least 75% of youth funding be allocated toward eligible OSY and the remaining balance or 25% is allocated toward ISY</a:t>
            </a:r>
          </a:p>
          <a:p>
            <a:endParaRPr lang="en-US" dirty="0"/>
          </a:p>
          <a:p>
            <a:r>
              <a:rPr lang="en-US" dirty="0"/>
              <a:t>There is only 1 request for proposal with two separate response packets. </a:t>
            </a:r>
          </a:p>
          <a:p>
            <a:endParaRPr lang="en-US" dirty="0"/>
          </a:p>
          <a:p>
            <a:r>
              <a:rPr lang="en-US" dirty="0"/>
              <a:t>The OSY Program will have the local name “Future Force Career Program” and ISY will have the local name of “Youth Innovation Program.” </a:t>
            </a:r>
          </a:p>
          <a:p>
            <a:r>
              <a:rPr lang="en-US" dirty="0"/>
              <a:t>Each will operate under the banner of Youth and Young Adult services. </a:t>
            </a:r>
          </a:p>
          <a:p>
            <a:endParaRPr lang="en-US" dirty="0"/>
          </a:p>
          <a:p>
            <a:r>
              <a:rPr lang="en-US" dirty="0"/>
              <a:t>Page 6 for more information.</a:t>
            </a:r>
          </a:p>
        </p:txBody>
      </p:sp>
      <p:sp>
        <p:nvSpPr>
          <p:cNvPr id="4" name="Slide Number Placeholder 3"/>
          <p:cNvSpPr>
            <a:spLocks noGrp="1"/>
          </p:cNvSpPr>
          <p:nvPr>
            <p:ph type="sldNum" sz="quarter" idx="5"/>
          </p:nvPr>
        </p:nvSpPr>
        <p:spPr/>
        <p:txBody>
          <a:bodyPr/>
          <a:lstStyle/>
          <a:p>
            <a:fld id="{D1AA2E24-1DCB-4D7D-94DE-CE00A2A03CB2}" type="slidenum">
              <a:rPr lang="en-US" smtClean="0"/>
              <a:t>6</a:t>
            </a:fld>
            <a:endParaRPr lang="en-US"/>
          </a:p>
        </p:txBody>
      </p:sp>
    </p:spTree>
    <p:extLst>
      <p:ext uri="{BB962C8B-B14F-4D97-AF65-F5344CB8AC3E}">
        <p14:creationId xmlns:p14="http://schemas.microsoft.com/office/powerpoint/2010/main" val="252516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screen we have the geographic region which may be used for Out of School Youth during this process. There are no geographic requirements for In School Youth.</a:t>
            </a:r>
          </a:p>
        </p:txBody>
      </p:sp>
      <p:sp>
        <p:nvSpPr>
          <p:cNvPr id="4" name="Slide Number Placeholder 3"/>
          <p:cNvSpPr>
            <a:spLocks noGrp="1"/>
          </p:cNvSpPr>
          <p:nvPr>
            <p:ph type="sldNum" sz="quarter" idx="5"/>
          </p:nvPr>
        </p:nvSpPr>
        <p:spPr/>
        <p:txBody>
          <a:bodyPr/>
          <a:lstStyle/>
          <a:p>
            <a:fld id="{D1AA2E24-1DCB-4D7D-94DE-CE00A2A03CB2}" type="slidenum">
              <a:rPr lang="en-US" smtClean="0"/>
              <a:t>7</a:t>
            </a:fld>
            <a:endParaRPr lang="en-US"/>
          </a:p>
        </p:txBody>
      </p:sp>
    </p:spTree>
    <p:extLst>
      <p:ext uri="{BB962C8B-B14F-4D97-AF65-F5344CB8AC3E}">
        <p14:creationId xmlns:p14="http://schemas.microsoft.com/office/powerpoint/2010/main" val="158322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will be dependent on the subregion. </a:t>
            </a:r>
            <a:r>
              <a:rPr lang="en-US" dirty="0">
                <a:sym typeface="Wingdings" panose="05000000000000000000" pitchFamily="2" charset="2"/>
              </a:rPr>
              <a:t> </a:t>
            </a:r>
            <a:r>
              <a:rPr lang="en-US" dirty="0"/>
              <a:t>Funding Allocations are determined based on the high levels of unemployment within these subregion areas.</a:t>
            </a:r>
          </a:p>
          <a:p>
            <a:r>
              <a:rPr lang="en-US" dirty="0"/>
              <a:t>12 Month Cost Reimbursement Contract with the option to renew for up to 3 years. (4 year in total)</a:t>
            </a:r>
          </a:p>
          <a:p>
            <a:endParaRPr lang="en-US" dirty="0"/>
          </a:p>
        </p:txBody>
      </p:sp>
      <p:sp>
        <p:nvSpPr>
          <p:cNvPr id="4" name="Slide Number Placeholder 3"/>
          <p:cNvSpPr>
            <a:spLocks noGrp="1"/>
          </p:cNvSpPr>
          <p:nvPr>
            <p:ph type="sldNum" sz="quarter" idx="5"/>
          </p:nvPr>
        </p:nvSpPr>
        <p:spPr/>
        <p:txBody>
          <a:bodyPr/>
          <a:lstStyle/>
          <a:p>
            <a:fld id="{D1AA2E24-1DCB-4D7D-94DE-CE00A2A03CB2}" type="slidenum">
              <a:rPr lang="en-US" smtClean="0"/>
              <a:t>8</a:t>
            </a:fld>
            <a:endParaRPr lang="en-US"/>
          </a:p>
        </p:txBody>
      </p:sp>
    </p:spTree>
    <p:extLst>
      <p:ext uri="{BB962C8B-B14F-4D97-AF65-F5344CB8AC3E}">
        <p14:creationId xmlns:p14="http://schemas.microsoft.com/office/powerpoint/2010/main" val="173106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58BC7-FCB3-E385-6EFD-9D22D6810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579FB-F894-E58C-F090-B3FF26CF7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0309C-3E37-2193-BA05-D68D6177BC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is not dependent on sub-region, however the response packet will still require the bidder to list which subregion will be supported.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Cost Reimbursement Contract with the option to renew for up to 3 years. (4 year in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for both </a:t>
            </a:r>
            <a:r>
              <a:rPr lang="en-US" dirty="0">
                <a:sym typeface="Wingdings" panose="05000000000000000000" pitchFamily="2" charset="2"/>
              </a:rPr>
              <a:t> </a:t>
            </a:r>
            <a:r>
              <a:rPr lang="en-US" dirty="0"/>
              <a:t>page 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70732C7-27EB-03ED-2745-F7E932E748B6}"/>
              </a:ext>
            </a:extLst>
          </p:cNvPr>
          <p:cNvSpPr>
            <a:spLocks noGrp="1"/>
          </p:cNvSpPr>
          <p:nvPr>
            <p:ph type="sldNum" sz="quarter" idx="5"/>
          </p:nvPr>
        </p:nvSpPr>
        <p:spPr/>
        <p:txBody>
          <a:bodyPr/>
          <a:lstStyle/>
          <a:p>
            <a:fld id="{D1AA2E24-1DCB-4D7D-94DE-CE00A2A03CB2}" type="slidenum">
              <a:rPr lang="en-US" smtClean="0"/>
              <a:t>9</a:t>
            </a:fld>
            <a:endParaRPr lang="en-US"/>
          </a:p>
        </p:txBody>
      </p:sp>
    </p:spTree>
    <p:extLst>
      <p:ext uri="{BB962C8B-B14F-4D97-AF65-F5344CB8AC3E}">
        <p14:creationId xmlns:p14="http://schemas.microsoft.com/office/powerpoint/2010/main" val="1215261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B15AC9-59C9-4A8F-9CB0-C0278A9D78C4}" type="datetime1">
              <a:rPr lang="en-US" smtClean="0"/>
              <a:t>12/5/2024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39A7E1C-AC36-4FA9-B4D9-4552F1B1BC8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15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9035F1-0F54-47B7-8D24-721279AFDB41}"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7E1C-AC36-4FA9-B4D9-4552F1B1BC81}" type="slidenum">
              <a:rPr lang="en-US" smtClean="0"/>
              <a:t>‹#›</a:t>
            </a:fld>
            <a:endParaRPr lang="en-US"/>
          </a:p>
        </p:txBody>
      </p:sp>
    </p:spTree>
    <p:extLst>
      <p:ext uri="{BB962C8B-B14F-4D97-AF65-F5344CB8AC3E}">
        <p14:creationId xmlns:p14="http://schemas.microsoft.com/office/powerpoint/2010/main" val="465712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035F1-0F54-47B7-8D24-721279AFDB41}"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3707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035F1-0F54-47B7-8D24-721279AFDB41}"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7644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035F1-0F54-47B7-8D24-721279AFDB41}"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spTree>
    <p:extLst>
      <p:ext uri="{BB962C8B-B14F-4D97-AF65-F5344CB8AC3E}">
        <p14:creationId xmlns:p14="http://schemas.microsoft.com/office/powerpoint/2010/main" val="204754967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035F1-0F54-47B7-8D24-721279AFDB41}"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2926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035F1-0F54-47B7-8D24-721279AFDB41}"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8129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7BDB3-F922-4F36-A5F4-7402F7F22D1C}"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61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FA2AEB-29CD-4D9F-8D40-6A799E8CADF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63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DA9CC-293F-45FE-990E-9352FE47506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spTree>
    <p:extLst>
      <p:ext uri="{BB962C8B-B14F-4D97-AF65-F5344CB8AC3E}">
        <p14:creationId xmlns:p14="http://schemas.microsoft.com/office/powerpoint/2010/main" val="266507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C7CE4-CCE7-47CD-9BC2-BD5E0DEE2462}"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7E1C-AC36-4FA9-B4D9-4552F1B1BC8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31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7EC866-F1A2-4745-AE64-2E5D7A2FCACB}"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7E1C-AC36-4FA9-B4D9-4552F1B1BC81}" type="slidenum">
              <a:rPr lang="en-US" smtClean="0"/>
              <a:t>‹#›</a:t>
            </a:fld>
            <a:endParaRPr lang="en-US"/>
          </a:p>
        </p:txBody>
      </p:sp>
    </p:spTree>
    <p:extLst>
      <p:ext uri="{BB962C8B-B14F-4D97-AF65-F5344CB8AC3E}">
        <p14:creationId xmlns:p14="http://schemas.microsoft.com/office/powerpoint/2010/main" val="242558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CE730-61E8-4301-97AB-39221D7618AA}"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A7E1C-AC36-4FA9-B4D9-4552F1B1BC8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01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8F2D72-7F09-4820-A55E-6A9AF9F5E896}"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A7E1C-AC36-4FA9-B4D9-4552F1B1BC8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68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77B3B-8792-4F35-8FAE-64D6C84DC09E}"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A7E1C-AC36-4FA9-B4D9-4552F1B1BC81}" type="slidenum">
              <a:rPr lang="en-US" smtClean="0"/>
              <a:t>‹#›</a:t>
            </a:fld>
            <a:endParaRPr lang="en-US"/>
          </a:p>
        </p:txBody>
      </p:sp>
    </p:spTree>
    <p:extLst>
      <p:ext uri="{BB962C8B-B14F-4D97-AF65-F5344CB8AC3E}">
        <p14:creationId xmlns:p14="http://schemas.microsoft.com/office/powerpoint/2010/main" val="72764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46B5A-85AB-4116-A319-9ECB1E7000F0}"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7E1C-AC36-4FA9-B4D9-4552F1B1BC8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99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AFD116-2F07-4443-BCBE-96474F443757}"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7E1C-AC36-4FA9-B4D9-4552F1B1BC81}" type="slidenum">
              <a:rPr lang="en-US" smtClean="0"/>
              <a:t>‹#›</a:t>
            </a:fld>
            <a:endParaRPr lang="en-US"/>
          </a:p>
        </p:txBody>
      </p:sp>
    </p:spTree>
    <p:extLst>
      <p:ext uri="{BB962C8B-B14F-4D97-AF65-F5344CB8AC3E}">
        <p14:creationId xmlns:p14="http://schemas.microsoft.com/office/powerpoint/2010/main" val="33099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9035F1-0F54-47B7-8D24-721279AFDB41}" type="datetime1">
              <a:rPr lang="en-US" smtClean="0"/>
              <a:t>12/5/2024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9A7E1C-AC36-4FA9-B4D9-4552F1B1BC81}" type="slidenum">
              <a:rPr lang="en-US" smtClean="0"/>
              <a:t>‹#›</a:t>
            </a:fld>
            <a:endParaRPr lang="en-US"/>
          </a:p>
        </p:txBody>
      </p:sp>
    </p:spTree>
    <p:extLst>
      <p:ext uri="{BB962C8B-B14F-4D97-AF65-F5344CB8AC3E}">
        <p14:creationId xmlns:p14="http://schemas.microsoft.com/office/powerpoint/2010/main" val="29717020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diagramLayout" Target="../diagrams/layout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20.png"/><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png"/><Relationship Id="rId7" Type="http://schemas.openxmlformats.org/officeDocument/2006/relationships/diagramLayout" Target="../diagrams/layout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Data" Target="../diagrams/data7.xml"/><Relationship Id="rId5" Type="http://schemas.openxmlformats.org/officeDocument/2006/relationships/image" Target="../media/image20.png"/><Relationship Id="rId10" Type="http://schemas.microsoft.com/office/2007/relationships/diagramDrawing" Target="../diagrams/drawing7.xml"/><Relationship Id="rId4" Type="http://schemas.openxmlformats.org/officeDocument/2006/relationships/image" Target="../media/image4.png"/><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png"/><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Data" Target="../diagrams/data8.xml"/><Relationship Id="rId5" Type="http://schemas.openxmlformats.org/officeDocument/2006/relationships/image" Target="../media/image20.pn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ACWDB@acgov.org" TargetMode="External"/><Relationship Id="rId5" Type="http://schemas.openxmlformats.org/officeDocument/2006/relationships/image" Target="../media/image2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hyperlink" Target="mailto:ACWDB@acgov.org"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hyperlink" Target="https://acwdb.org/doing-business-with-us/" TargetMode="External"/><Relationship Id="rId3" Type="http://schemas.openxmlformats.org/officeDocument/2006/relationships/image" Target="../media/image2.jpeg"/><Relationship Id="rId7" Type="http://schemas.openxmlformats.org/officeDocument/2006/relationships/image" Target="../media/image5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3" name="Picture 1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997528" y="1150158"/>
            <a:ext cx="4094017" cy="2458475"/>
          </a:xfrm>
        </p:spPr>
        <p:txBody>
          <a:bodyPr>
            <a:noAutofit/>
          </a:bodyPr>
          <a:lstStyle/>
          <a:p>
            <a:pPr>
              <a:lnSpc>
                <a:spcPct val="90000"/>
              </a:lnSpc>
            </a:pPr>
            <a:r>
              <a:rPr lang="en-US" sz="3200" b="1" dirty="0">
                <a:solidFill>
                  <a:srgbClr val="262626"/>
                </a:solidFill>
                <a:latin typeface="Times New Roman" panose="02020603050405020304" pitchFamily="18" charset="0"/>
                <a:cs typeface="Times New Roman" panose="02020603050405020304" pitchFamily="18" charset="0"/>
              </a:rPr>
              <a:t>Bidders’ Conference</a:t>
            </a:r>
            <a:br>
              <a:rPr lang="en-US" sz="3200" dirty="0">
                <a:solidFill>
                  <a:srgbClr val="262626"/>
                </a:solidFill>
                <a:latin typeface="Times New Roman" panose="02020603050405020304" pitchFamily="18" charset="0"/>
                <a:cs typeface="Times New Roman" panose="02020603050405020304" pitchFamily="18" charset="0"/>
              </a:rPr>
            </a:br>
            <a:r>
              <a:rPr lang="en-US" sz="3200" b="1" cap="small" dirty="0">
                <a:solidFill>
                  <a:srgbClr val="262626"/>
                </a:solidFill>
                <a:latin typeface="Times New Roman" panose="02020603050405020304" pitchFamily="18" charset="0"/>
                <a:cs typeface="Times New Roman" panose="02020603050405020304" pitchFamily="18" charset="0"/>
              </a:rPr>
              <a:t>WIOA TITLE I</a:t>
            </a:r>
            <a:br>
              <a:rPr lang="en-US" sz="3200" b="1" cap="small" dirty="0">
                <a:solidFill>
                  <a:srgbClr val="262626"/>
                </a:solidFill>
                <a:latin typeface="Times New Roman" panose="02020603050405020304" pitchFamily="18" charset="0"/>
                <a:cs typeface="Times New Roman" panose="02020603050405020304" pitchFamily="18" charset="0"/>
              </a:rPr>
            </a:br>
            <a:r>
              <a:rPr lang="en-US" sz="3200" b="1" cap="small" dirty="0">
                <a:solidFill>
                  <a:srgbClr val="262626"/>
                </a:solidFill>
                <a:latin typeface="Times New Roman" panose="02020603050405020304" pitchFamily="18" charset="0"/>
                <a:cs typeface="Times New Roman" panose="02020603050405020304" pitchFamily="18" charset="0"/>
              </a:rPr>
              <a:t>Youth services </a:t>
            </a:r>
            <a:br>
              <a:rPr lang="en-US" sz="3200" b="1" cap="small" dirty="0">
                <a:solidFill>
                  <a:srgbClr val="262626"/>
                </a:solidFill>
                <a:latin typeface="Times New Roman" panose="02020603050405020304" pitchFamily="18" charset="0"/>
                <a:cs typeface="Times New Roman" panose="02020603050405020304" pitchFamily="18" charset="0"/>
              </a:rPr>
            </a:br>
            <a:r>
              <a:rPr lang="en-US" sz="2800" b="1" cap="small" dirty="0">
                <a:solidFill>
                  <a:schemeClr val="accent4">
                    <a:lumMod val="75000"/>
                  </a:schemeClr>
                </a:solidFill>
                <a:latin typeface="Times New Roman" panose="02020603050405020304" pitchFamily="18" charset="0"/>
                <a:cs typeface="Times New Roman" panose="02020603050405020304" pitchFamily="18" charset="0"/>
              </a:rPr>
              <a:t>PY 2025 - 2029</a:t>
            </a:r>
            <a:endParaRPr lang="en-US" sz="3200" b="1" cap="small"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97528" y="4147405"/>
            <a:ext cx="4094017" cy="1679620"/>
          </a:xfrm>
        </p:spPr>
        <p:txBody>
          <a:bodyPr>
            <a:normAutofit fontScale="92500" lnSpcReduction="20000"/>
          </a:bodyPr>
          <a:lstStyle/>
          <a:p>
            <a:r>
              <a:rPr lang="en-US" sz="2400" b="1" dirty="0">
                <a:solidFill>
                  <a:srgbClr val="000000"/>
                </a:solidFill>
                <a:latin typeface="Times New Roman" panose="02020603050405020304" pitchFamily="18" charset="0"/>
                <a:cs typeface="Times New Roman" panose="02020603050405020304" pitchFamily="18" charset="0"/>
              </a:rPr>
              <a:t>December 5, 2024</a:t>
            </a:r>
          </a:p>
          <a:p>
            <a:r>
              <a:rPr lang="en-US" sz="2400" dirty="0">
                <a:solidFill>
                  <a:srgbClr val="000000"/>
                </a:solidFill>
                <a:latin typeface="Times New Roman" panose="02020603050405020304" pitchFamily="18" charset="0"/>
                <a:cs typeface="Times New Roman" panose="02020603050405020304" pitchFamily="18" charset="0"/>
              </a:rPr>
              <a:t>10:00-11:30AM </a:t>
            </a:r>
          </a:p>
          <a:p>
            <a:r>
              <a:rPr lang="en-US" sz="2400" dirty="0">
                <a:solidFill>
                  <a:srgbClr val="000000"/>
                </a:solidFill>
                <a:latin typeface="Times New Roman" panose="02020603050405020304" pitchFamily="18" charset="0"/>
                <a:cs typeface="Times New Roman" panose="02020603050405020304" pitchFamily="18" charset="0"/>
              </a:rPr>
              <a:t>and </a:t>
            </a:r>
          </a:p>
          <a:p>
            <a:r>
              <a:rPr lang="en-US" sz="2400" dirty="0">
                <a:solidFill>
                  <a:srgbClr val="000000"/>
                </a:solidFill>
                <a:latin typeface="Times New Roman" panose="02020603050405020304" pitchFamily="18" charset="0"/>
                <a:cs typeface="Times New Roman" panose="02020603050405020304" pitchFamily="18" charset="0"/>
              </a:rPr>
              <a:t>3:00-4:30PM</a:t>
            </a: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5" name="Picture 4" descr="Text, logo&#10;&#10;Description automatically generated">
            <a:extLst>
              <a:ext uri="{FF2B5EF4-FFF2-40B4-BE49-F238E27FC236}">
                <a16:creationId xmlns:a16="http://schemas.microsoft.com/office/drawing/2014/main" id="{EFE4E972-D7A5-4AAA-867A-99E9EA67E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156" y="1732326"/>
            <a:ext cx="6071430" cy="3393347"/>
          </a:xfrm>
          <a:prstGeom prst="rect">
            <a:avLst/>
          </a:prstGeom>
          <a:ln w="57150" cmpd="thickThin">
            <a:solidFill>
              <a:srgbClr val="7F7F7F"/>
            </a:solidFill>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E99815DC-E13C-4BE9-980B-AE15E925C511}"/>
              </a:ext>
            </a:extLst>
          </p:cNvPr>
          <p:cNvSpPr>
            <a:spLocks noGrp="1"/>
          </p:cNvSpPr>
          <p:nvPr>
            <p:ph type="sldNum" sz="quarter" idx="12"/>
          </p:nvPr>
        </p:nvSpPr>
        <p:spPr>
          <a:xfrm>
            <a:off x="10353901" y="5969000"/>
            <a:ext cx="542697" cy="279400"/>
          </a:xfrm>
        </p:spPr>
        <p:txBody>
          <a:bodyPr>
            <a:normAutofit/>
          </a:bodyPr>
          <a:lstStyle/>
          <a:p>
            <a:pPr>
              <a:spcAft>
                <a:spcPts val="600"/>
              </a:spcAft>
            </a:pPr>
            <a:fld id="{139A7E1C-AC36-4FA9-B4D9-4552F1B1BC81}" type="slidenum">
              <a:rPr lang="en-US">
                <a:solidFill>
                  <a:srgbClr val="000000"/>
                </a:solidFill>
              </a:rPr>
              <a:pPr>
                <a:spcAft>
                  <a:spcPts val="600"/>
                </a:spcAft>
              </a:pPr>
              <a:t>1</a:t>
            </a:fld>
            <a:endParaRPr lang="en-US" dirty="0">
              <a:solidFill>
                <a:srgbClr val="000000"/>
              </a:solidFill>
            </a:endParaRPr>
          </a:p>
        </p:txBody>
      </p:sp>
    </p:spTree>
    <p:extLst>
      <p:ext uri="{BB962C8B-B14F-4D97-AF65-F5344CB8AC3E}">
        <p14:creationId xmlns:p14="http://schemas.microsoft.com/office/powerpoint/2010/main" val="70340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8" name="Picture 57">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9" name="Rectangle 58">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0" name="Picture 59">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1" name="Picture 60">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3" name="Straight Connector 62">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345C00-0FF2-78D5-5B25-4891182422C8}"/>
              </a:ext>
            </a:extLst>
          </p:cNvPr>
          <p:cNvSpPr>
            <a:spLocks noGrp="1"/>
          </p:cNvSpPr>
          <p:nvPr>
            <p:ph type="title"/>
          </p:nvPr>
        </p:nvSpPr>
        <p:spPr>
          <a:xfrm>
            <a:off x="984243" y="1059755"/>
            <a:ext cx="2827004" cy="4794578"/>
          </a:xfrm>
        </p:spPr>
        <p:txBody>
          <a:bodyPr vert="horz" lIns="91440" tIns="45720" rIns="91440" bIns="45720" rtlCol="0" anchor="ctr">
            <a:normAutofit/>
          </a:bodyPr>
          <a:lstStyle/>
          <a:p>
            <a:r>
              <a:rPr lang="en-US" sz="3600" b="1" dirty="0">
                <a:solidFill>
                  <a:srgbClr val="262626"/>
                </a:solidFill>
              </a:rPr>
              <a:t>Eligibility for In School &amp; Out of School Youth</a:t>
            </a:r>
          </a:p>
        </p:txBody>
      </p:sp>
      <p:sp useBgFill="1">
        <p:nvSpPr>
          <p:cNvPr id="71" name="Rectangle 70">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0BBAB77-3B02-CDE4-9AF8-DCA3C6C5D656}"/>
              </a:ext>
            </a:extLst>
          </p:cNvPr>
          <p:cNvSpPr>
            <a:spLocks noGrp="1"/>
          </p:cNvSpPr>
          <p:nvPr>
            <p:ph type="sldNum" sz="quarter" idx="12"/>
          </p:nvPr>
        </p:nvSpPr>
        <p:spPr>
          <a:xfrm>
            <a:off x="11049630" y="6379383"/>
            <a:ext cx="542697" cy="279400"/>
          </a:xfrm>
        </p:spPr>
        <p:txBody>
          <a:bodyPr vert="horz" lIns="91440" tIns="45720" rIns="91440" bIns="45720" rtlCol="0" anchor="ctr">
            <a:normAutofit/>
          </a:bodyPr>
          <a:lstStyle/>
          <a:p>
            <a:pPr>
              <a:spcAft>
                <a:spcPts val="600"/>
              </a:spcAft>
            </a:pPr>
            <a:fld id="{139A7E1C-AC36-4FA9-B4D9-4552F1B1BC81}" type="slidenum">
              <a:rPr lang="en-US" b="0" i="0" kern="1200" dirty="0">
                <a:solidFill>
                  <a:schemeClr val="tx1"/>
                </a:solidFill>
                <a:effectLst/>
                <a:latin typeface="+mn-lt"/>
                <a:ea typeface="+mn-ea"/>
                <a:cs typeface="+mn-cs"/>
              </a:rPr>
              <a:pPr>
                <a:spcAft>
                  <a:spcPts val="600"/>
                </a:spcAft>
              </a:pPr>
              <a:t>10</a:t>
            </a:fld>
            <a:endParaRPr lang="en-US" b="0" i="0" kern="1200" dirty="0">
              <a:solidFill>
                <a:schemeClr val="tx1"/>
              </a:solidFill>
              <a:effectLst/>
              <a:latin typeface="+mn-lt"/>
              <a:ea typeface="+mn-ea"/>
              <a:cs typeface="+mn-cs"/>
            </a:endParaRPr>
          </a:p>
        </p:txBody>
      </p:sp>
      <p:graphicFrame>
        <p:nvGraphicFramePr>
          <p:cNvPr id="53" name="Content Placeholder 2">
            <a:extLst>
              <a:ext uri="{FF2B5EF4-FFF2-40B4-BE49-F238E27FC236}">
                <a16:creationId xmlns:a16="http://schemas.microsoft.com/office/drawing/2014/main" id="{EF297754-2DEF-72F7-B9E3-938E1A0DF7C4}"/>
              </a:ext>
            </a:extLst>
          </p:cNvPr>
          <p:cNvGraphicFramePr>
            <a:graphicFrameLocks noGrp="1"/>
          </p:cNvGraphicFramePr>
          <p:nvPr>
            <p:ph sz="half" idx="1"/>
            <p:extLst>
              <p:ext uri="{D42A27DB-BD31-4B8C-83A1-F6EECF244321}">
                <p14:modId xmlns:p14="http://schemas.microsoft.com/office/powerpoint/2010/main" val="297021655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3273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5330570-1FBC-0A64-2454-BFF9C1C20F16}"/>
              </a:ext>
            </a:extLst>
          </p:cNvPr>
          <p:cNvSpPr>
            <a:spLocks noGrp="1"/>
          </p:cNvSpPr>
          <p:nvPr>
            <p:ph type="title"/>
          </p:nvPr>
        </p:nvSpPr>
        <p:spPr>
          <a:xfrm>
            <a:off x="1055599" y="1055077"/>
            <a:ext cx="2532909" cy="4794578"/>
          </a:xfrm>
        </p:spPr>
        <p:txBody>
          <a:bodyPr>
            <a:normAutofit/>
          </a:bodyPr>
          <a:lstStyle/>
          <a:p>
            <a:r>
              <a:rPr lang="en-US" sz="2100" b="1" dirty="0">
                <a:solidFill>
                  <a:srgbClr val="262626"/>
                </a:solidFill>
                <a:latin typeface="Times New Roman" panose="02020603050405020304" pitchFamily="18" charset="0"/>
                <a:cs typeface="Times New Roman" panose="02020603050405020304" pitchFamily="18" charset="0"/>
              </a:rPr>
              <a:t>WIOA PROGRAM DESIGN REQUIREMENTS &amp; ENHANCED ELEMENTS</a:t>
            </a:r>
          </a:p>
        </p:txBody>
      </p:sp>
      <p:sp useBgFill="1">
        <p:nvSpPr>
          <p:cNvPr id="22" name="Rectangle 21">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DA9D4A5-941D-57A4-73DB-47737870C5D8}"/>
              </a:ext>
            </a:extLst>
          </p:cNvPr>
          <p:cNvSpPr>
            <a:spLocks noGrp="1"/>
          </p:cNvSpPr>
          <p:nvPr>
            <p:ph type="sldNum" sz="quarter" idx="12"/>
          </p:nvPr>
        </p:nvSpPr>
        <p:spPr>
          <a:xfrm>
            <a:off x="11049630" y="6379383"/>
            <a:ext cx="542697" cy="279400"/>
          </a:xfrm>
        </p:spPr>
        <p:txBody>
          <a:bodyPr>
            <a:normAutofit/>
          </a:bodyPr>
          <a:lstStyle/>
          <a:p>
            <a:pPr>
              <a:spcAft>
                <a:spcPts val="600"/>
              </a:spcAft>
            </a:pPr>
            <a:fld id="{139A7E1C-AC36-4FA9-B4D9-4552F1B1BC81}" type="slidenum">
              <a:rPr lang="en-US"/>
              <a:pPr>
                <a:spcAft>
                  <a:spcPts val="600"/>
                </a:spcAft>
              </a:pPr>
              <a:t>11</a:t>
            </a:fld>
            <a:endParaRPr lang="en-US"/>
          </a:p>
        </p:txBody>
      </p:sp>
      <p:graphicFrame>
        <p:nvGraphicFramePr>
          <p:cNvPr id="6" name="Content Placeholder 2">
            <a:extLst>
              <a:ext uri="{FF2B5EF4-FFF2-40B4-BE49-F238E27FC236}">
                <a16:creationId xmlns:a16="http://schemas.microsoft.com/office/drawing/2014/main" id="{638ED1F8-3E0A-D458-FF02-DB03C3EEA77D}"/>
              </a:ext>
            </a:extLst>
          </p:cNvPr>
          <p:cNvGraphicFramePr>
            <a:graphicFrameLocks noGrp="1"/>
          </p:cNvGraphicFramePr>
          <p:nvPr>
            <p:ph idx="1"/>
            <p:extLst>
              <p:ext uri="{D42A27DB-BD31-4B8C-83A1-F6EECF244321}">
                <p14:modId xmlns:p14="http://schemas.microsoft.com/office/powerpoint/2010/main" val="277559023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680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8E5A7-FD22-FD7D-E508-14CC56B2669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A27A6E-86F0-E13F-E294-ECF17285DBEC}"/>
              </a:ext>
            </a:extLst>
          </p:cNvPr>
          <p:cNvSpPr>
            <a:spLocks noGrp="1"/>
          </p:cNvSpPr>
          <p:nvPr>
            <p:ph type="title"/>
          </p:nvPr>
        </p:nvSpPr>
        <p:spPr>
          <a:xfrm>
            <a:off x="1055599" y="1055077"/>
            <a:ext cx="2532909" cy="4794578"/>
          </a:xfrm>
        </p:spPr>
        <p:txBody>
          <a:bodyPr>
            <a:normAutofit/>
          </a:bodyPr>
          <a:lstStyle/>
          <a:p>
            <a:pPr>
              <a:lnSpc>
                <a:spcPct val="90000"/>
              </a:lnSpc>
            </a:pPr>
            <a:r>
              <a:rPr lang="en-US" sz="2100" b="1" dirty="0">
                <a:solidFill>
                  <a:srgbClr val="262626"/>
                </a:solidFill>
                <a:latin typeface="Times New Roman" panose="02020603050405020304" pitchFamily="18" charset="0"/>
                <a:cs typeface="Times New Roman" panose="02020603050405020304" pitchFamily="18" charset="0"/>
              </a:rPr>
              <a:t>WIOA PROGRAM DESIGN REQUIREMENTS &amp; ENHANCED ELEMENTS</a:t>
            </a:r>
          </a:p>
        </p:txBody>
      </p:sp>
      <p:sp useBgFill="1">
        <p:nvSpPr>
          <p:cNvPr id="21" name="Rectangle 20">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3FBEB7E-6A28-747A-F4B0-F72B0A0FCAA1}"/>
              </a:ext>
            </a:extLst>
          </p:cNvPr>
          <p:cNvSpPr>
            <a:spLocks noGrp="1"/>
          </p:cNvSpPr>
          <p:nvPr>
            <p:ph type="sldNum" sz="quarter" idx="12"/>
          </p:nvPr>
        </p:nvSpPr>
        <p:spPr>
          <a:xfrm>
            <a:off x="11049630" y="6379383"/>
            <a:ext cx="542697" cy="279400"/>
          </a:xfrm>
        </p:spPr>
        <p:txBody>
          <a:bodyPr>
            <a:normAutofit/>
          </a:bodyPr>
          <a:lstStyle/>
          <a:p>
            <a:pPr>
              <a:spcAft>
                <a:spcPts val="600"/>
              </a:spcAft>
            </a:pPr>
            <a:fld id="{139A7E1C-AC36-4FA9-B4D9-4552F1B1BC81}" type="slidenum">
              <a:rPr lang="en-US" smtClean="0"/>
              <a:pPr>
                <a:spcAft>
                  <a:spcPts val="600"/>
                </a:spcAft>
              </a:pPr>
              <a:t>12</a:t>
            </a:fld>
            <a:endParaRPr lang="en-US"/>
          </a:p>
        </p:txBody>
      </p:sp>
      <p:graphicFrame>
        <p:nvGraphicFramePr>
          <p:cNvPr id="6" name="Content Placeholder 2">
            <a:extLst>
              <a:ext uri="{FF2B5EF4-FFF2-40B4-BE49-F238E27FC236}">
                <a16:creationId xmlns:a16="http://schemas.microsoft.com/office/drawing/2014/main" id="{98C5F56A-AA37-885F-DB24-66D83FC4444B}"/>
              </a:ext>
            </a:extLst>
          </p:cNvPr>
          <p:cNvGraphicFramePr>
            <a:graphicFrameLocks noGrp="1"/>
          </p:cNvGraphicFramePr>
          <p:nvPr>
            <p:ph idx="1"/>
            <p:extLst>
              <p:ext uri="{D42A27DB-BD31-4B8C-83A1-F6EECF244321}">
                <p14:modId xmlns:p14="http://schemas.microsoft.com/office/powerpoint/2010/main" val="339886473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265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BD6370-8625-547F-6688-4BED3A68F271}"/>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8" name="Picture 37">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9" name="Rectangle 38">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 name="Picture 40">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3" name="Straight Connector 42">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003B50B0-4B4C-DF46-661C-8DB97F4253EA}"/>
              </a:ext>
            </a:extLst>
          </p:cNvPr>
          <p:cNvSpPr>
            <a:spLocks noGrp="1"/>
          </p:cNvSpPr>
          <p:nvPr>
            <p:ph type="title"/>
          </p:nvPr>
        </p:nvSpPr>
        <p:spPr>
          <a:xfrm>
            <a:off x="1005906" y="1030818"/>
            <a:ext cx="2783678" cy="4794578"/>
          </a:xfrm>
        </p:spPr>
        <p:txBody>
          <a:bodyPr vert="horz" lIns="91440" tIns="45720" rIns="91440" bIns="45720" rtlCol="0" anchor="ctr">
            <a:normAutofit/>
          </a:bodyPr>
          <a:lstStyle/>
          <a:p>
            <a:r>
              <a:rPr lang="en-US" sz="2100" b="1" dirty="0">
                <a:solidFill>
                  <a:srgbClr val="262626"/>
                </a:solidFill>
              </a:rPr>
              <a:t>WIOA 14 ELEMENT PROGRAM DESIGN REQUIREMENTS</a:t>
            </a:r>
            <a:br>
              <a:rPr lang="en-US" sz="2100" b="1" dirty="0">
                <a:solidFill>
                  <a:srgbClr val="262626"/>
                </a:solidFill>
              </a:rPr>
            </a:br>
            <a:br>
              <a:rPr lang="en-US" sz="2100" b="1" dirty="0">
                <a:solidFill>
                  <a:srgbClr val="262626"/>
                </a:solidFill>
              </a:rPr>
            </a:br>
            <a:r>
              <a:rPr lang="en-US" sz="1400" b="1" dirty="0">
                <a:solidFill>
                  <a:srgbClr val="0070C0"/>
                </a:solidFill>
              </a:rPr>
              <a:t>CLIENT CENTERED DESIGN</a:t>
            </a:r>
            <a:endParaRPr lang="en-US" sz="2100" b="1" dirty="0">
              <a:solidFill>
                <a:srgbClr val="0070C0"/>
              </a:solidFill>
            </a:endParaRPr>
          </a:p>
        </p:txBody>
      </p:sp>
      <p:sp useBgFill="1">
        <p:nvSpPr>
          <p:cNvPr id="51" name="Rectangle 50">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E34CFD6-0508-5BDE-7301-2B0BDBE99C3F}"/>
              </a:ext>
            </a:extLst>
          </p:cNvPr>
          <p:cNvSpPr>
            <a:spLocks noGrp="1"/>
          </p:cNvSpPr>
          <p:nvPr>
            <p:ph type="sldNum" sz="quarter" idx="12"/>
          </p:nvPr>
        </p:nvSpPr>
        <p:spPr>
          <a:xfrm>
            <a:off x="11049630" y="6379383"/>
            <a:ext cx="542697" cy="279400"/>
          </a:xfrm>
        </p:spPr>
        <p:txBody>
          <a:bodyPr vert="horz" lIns="91440" tIns="45720" rIns="91440" bIns="45720" rtlCol="0" anchor="ctr">
            <a:normAutofit/>
          </a:bodyPr>
          <a:lstStyle/>
          <a:p>
            <a:pPr>
              <a:spcAft>
                <a:spcPts val="600"/>
              </a:spcAft>
            </a:pPr>
            <a:fld id="{139A7E1C-AC36-4FA9-B4D9-4552F1B1BC81}" type="slidenum">
              <a:rPr lang="en-US" b="0" i="0" kern="1200" dirty="0">
                <a:solidFill>
                  <a:schemeClr val="tx1"/>
                </a:solidFill>
                <a:effectLst/>
                <a:latin typeface="+mn-lt"/>
                <a:ea typeface="+mn-ea"/>
                <a:cs typeface="+mn-cs"/>
              </a:rPr>
              <a:pPr>
                <a:spcAft>
                  <a:spcPts val="600"/>
                </a:spcAft>
              </a:pPr>
              <a:t>13</a:t>
            </a:fld>
            <a:endParaRPr lang="en-US" b="0" i="0" kern="1200" dirty="0">
              <a:solidFill>
                <a:schemeClr val="tx1"/>
              </a:solidFill>
              <a:effectLst/>
              <a:latin typeface="+mn-lt"/>
              <a:ea typeface="+mn-ea"/>
              <a:cs typeface="+mn-cs"/>
            </a:endParaRPr>
          </a:p>
        </p:txBody>
      </p:sp>
      <p:graphicFrame>
        <p:nvGraphicFramePr>
          <p:cNvPr id="32" name="Content Placeholder 5">
            <a:extLst>
              <a:ext uri="{FF2B5EF4-FFF2-40B4-BE49-F238E27FC236}">
                <a16:creationId xmlns:a16="http://schemas.microsoft.com/office/drawing/2014/main" id="{61D85FD7-64E0-42E7-34A7-21334C8C403B}"/>
              </a:ext>
            </a:extLst>
          </p:cNvPr>
          <p:cNvGraphicFramePr>
            <a:graphicFrameLocks noGrp="1"/>
          </p:cNvGraphicFramePr>
          <p:nvPr>
            <p:ph sz="half" idx="1"/>
            <p:extLst>
              <p:ext uri="{D42A27DB-BD31-4B8C-83A1-F6EECF244321}">
                <p14:modId xmlns:p14="http://schemas.microsoft.com/office/powerpoint/2010/main" val="1339055814"/>
              </p:ext>
            </p:extLst>
          </p:nvPr>
        </p:nvGraphicFramePr>
        <p:xfrm>
          <a:off x="5461840" y="511611"/>
          <a:ext cx="5914209" cy="58815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960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 name="Straight Connector 18">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32689CCB-4DB8-AD5F-2B80-AE634532D9F7}"/>
              </a:ext>
            </a:extLst>
          </p:cNvPr>
          <p:cNvSpPr>
            <a:spLocks noGrp="1"/>
          </p:cNvSpPr>
          <p:nvPr>
            <p:ph type="title"/>
          </p:nvPr>
        </p:nvSpPr>
        <p:spPr>
          <a:xfrm>
            <a:off x="992175" y="1059755"/>
            <a:ext cx="2847101" cy="4794578"/>
          </a:xfrm>
        </p:spPr>
        <p:txBody>
          <a:bodyPr vert="horz" lIns="91440" tIns="45720" rIns="91440" bIns="45720" rtlCol="0" anchor="ctr">
            <a:normAutofit/>
          </a:bodyPr>
          <a:lstStyle/>
          <a:p>
            <a:r>
              <a:rPr lang="en-US" sz="2100" b="1" dirty="0">
                <a:solidFill>
                  <a:srgbClr val="262626"/>
                </a:solidFill>
              </a:rPr>
              <a:t>WIOA 14 ELEMENT PROGRAM DESIGN REQUIREMENTS</a:t>
            </a:r>
            <a:br>
              <a:rPr lang="en-US" sz="2100" b="1" dirty="0">
                <a:solidFill>
                  <a:srgbClr val="262626"/>
                </a:solidFill>
              </a:rPr>
            </a:br>
            <a:br>
              <a:rPr lang="en-US" sz="2100" b="1" dirty="0">
                <a:solidFill>
                  <a:srgbClr val="262626"/>
                </a:solidFill>
              </a:rPr>
            </a:br>
            <a:r>
              <a:rPr lang="en-US" sz="1400" b="1" dirty="0">
                <a:solidFill>
                  <a:srgbClr val="0070C0"/>
                </a:solidFill>
              </a:rPr>
              <a:t>CLIENT CENTERED DESIGN</a:t>
            </a:r>
            <a:endParaRPr lang="en-US" sz="2100" b="1" dirty="0">
              <a:solidFill>
                <a:srgbClr val="262626"/>
              </a:solidFill>
            </a:endParaRPr>
          </a:p>
        </p:txBody>
      </p:sp>
      <p:sp useBgFill="1">
        <p:nvSpPr>
          <p:cNvPr id="27" name="Rectangle 26">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E2B5CA-FA5E-56FB-F7F1-12AFAA7D9FC7}"/>
              </a:ext>
            </a:extLst>
          </p:cNvPr>
          <p:cNvSpPr>
            <a:spLocks noGrp="1"/>
          </p:cNvSpPr>
          <p:nvPr>
            <p:ph type="sldNum" sz="quarter" idx="12"/>
          </p:nvPr>
        </p:nvSpPr>
        <p:spPr>
          <a:xfrm>
            <a:off x="11049630" y="6379383"/>
            <a:ext cx="542697" cy="279400"/>
          </a:xfrm>
        </p:spPr>
        <p:txBody>
          <a:bodyPr vert="horz" lIns="91440" tIns="45720" rIns="91440" bIns="45720" rtlCol="0" anchor="ctr">
            <a:normAutofit/>
          </a:bodyPr>
          <a:lstStyle/>
          <a:p>
            <a:pPr>
              <a:spcAft>
                <a:spcPts val="600"/>
              </a:spcAft>
            </a:pPr>
            <a:fld id="{139A7E1C-AC36-4FA9-B4D9-4552F1B1BC81}" type="slidenum">
              <a:rPr lang="en-US" b="0" i="0" kern="1200" dirty="0">
                <a:solidFill>
                  <a:schemeClr val="tx1"/>
                </a:solidFill>
                <a:effectLst/>
                <a:latin typeface="+mn-lt"/>
                <a:ea typeface="+mn-ea"/>
                <a:cs typeface="+mn-cs"/>
              </a:rPr>
              <a:pPr>
                <a:spcAft>
                  <a:spcPts val="600"/>
                </a:spcAft>
              </a:pPr>
              <a:t>14</a:t>
            </a:fld>
            <a:endParaRPr lang="en-US" b="0" i="0" kern="1200" dirty="0">
              <a:solidFill>
                <a:schemeClr val="tx1"/>
              </a:solidFill>
              <a:effectLst/>
              <a:latin typeface="+mn-lt"/>
              <a:ea typeface="+mn-ea"/>
              <a:cs typeface="+mn-cs"/>
            </a:endParaRPr>
          </a:p>
        </p:txBody>
      </p:sp>
      <p:graphicFrame>
        <p:nvGraphicFramePr>
          <p:cNvPr id="12" name="Content Placeholder 6">
            <a:extLst>
              <a:ext uri="{FF2B5EF4-FFF2-40B4-BE49-F238E27FC236}">
                <a16:creationId xmlns:a16="http://schemas.microsoft.com/office/drawing/2014/main" id="{50E78293-1E03-9312-6784-5D830F8705A8}"/>
              </a:ext>
            </a:extLst>
          </p:cNvPr>
          <p:cNvGraphicFramePr>
            <a:graphicFrameLocks noGrp="1"/>
          </p:cNvGraphicFramePr>
          <p:nvPr>
            <p:ph sz="half" idx="2"/>
            <p:extLst>
              <p:ext uri="{D42A27DB-BD31-4B8C-83A1-F6EECF244321}">
                <p14:modId xmlns:p14="http://schemas.microsoft.com/office/powerpoint/2010/main" val="2049762367"/>
              </p:ext>
            </p:extLst>
          </p:nvPr>
        </p:nvGraphicFramePr>
        <p:xfrm>
          <a:off x="5461840" y="387589"/>
          <a:ext cx="5914209" cy="60810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2127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946A-487E-4976-8FEF-112E3A52D5C0}"/>
              </a:ext>
            </a:extLst>
          </p:cNvPr>
          <p:cNvSpPr>
            <a:spLocks noGrp="1"/>
          </p:cNvSpPr>
          <p:nvPr>
            <p:ph type="title"/>
          </p:nvPr>
        </p:nvSpPr>
        <p:spPr>
          <a:xfrm>
            <a:off x="1295401" y="982133"/>
            <a:ext cx="9601196" cy="925690"/>
          </a:xfrm>
        </p:spPr>
        <p:txBody>
          <a:bodyPr/>
          <a:lstStyle/>
          <a:p>
            <a:r>
              <a:rPr lang="en-US" b="1" dirty="0">
                <a:latin typeface="Times New Roman" panose="02020603050405020304" pitchFamily="18" charset="0"/>
                <a:cs typeface="Times New Roman" panose="02020603050405020304" pitchFamily="18" charset="0"/>
              </a:rPr>
              <a:t>Eligible organizations/qualifications</a:t>
            </a:r>
          </a:p>
        </p:txBody>
      </p:sp>
      <p:graphicFrame>
        <p:nvGraphicFramePr>
          <p:cNvPr id="6" name="Content Placeholder 2">
            <a:extLst>
              <a:ext uri="{FF2B5EF4-FFF2-40B4-BE49-F238E27FC236}">
                <a16:creationId xmlns:a16="http://schemas.microsoft.com/office/drawing/2014/main" id="{BFF2A2C1-179F-DDC1-8887-E8014C5E3C4B}"/>
              </a:ext>
            </a:extLst>
          </p:cNvPr>
          <p:cNvGraphicFramePr>
            <a:graphicFrameLocks noGrp="1"/>
          </p:cNvGraphicFramePr>
          <p:nvPr>
            <p:ph idx="1"/>
            <p:extLst>
              <p:ext uri="{D42A27DB-BD31-4B8C-83A1-F6EECF244321}">
                <p14:modId xmlns:p14="http://schemas.microsoft.com/office/powerpoint/2010/main" val="86966192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39DB73-6D88-473E-AD87-34D8B9585E19}"/>
              </a:ext>
            </a:extLst>
          </p:cNvPr>
          <p:cNvSpPr>
            <a:spLocks noGrp="1"/>
          </p:cNvSpPr>
          <p:nvPr>
            <p:ph type="sldNum" sz="quarter" idx="12"/>
          </p:nvPr>
        </p:nvSpPr>
        <p:spPr/>
        <p:txBody>
          <a:bodyPr/>
          <a:lstStyle/>
          <a:p>
            <a:fld id="{139A7E1C-AC36-4FA9-B4D9-4552F1B1BC81}"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86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8" name="Picture 17">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1" name="Picture 20">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3" name="Straight Connector 22">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93B147-D991-4A0F-B076-88832A2559C9}"/>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sz="4100" b="1">
                <a:solidFill>
                  <a:srgbClr val="262626"/>
                </a:solidFill>
                <a:latin typeface="Times New Roman" panose="02020603050405020304" pitchFamily="18" charset="0"/>
                <a:cs typeface="Times New Roman" panose="02020603050405020304" pitchFamily="18" charset="0"/>
              </a:rPr>
              <a:t>RFP TIMELINE</a:t>
            </a:r>
            <a:br>
              <a:rPr lang="en-US" sz="4100">
                <a:solidFill>
                  <a:srgbClr val="262626"/>
                </a:solidFill>
                <a:latin typeface="Times New Roman" panose="02020603050405020304" pitchFamily="18" charset="0"/>
                <a:cs typeface="Times New Roman" panose="02020603050405020304" pitchFamily="18" charset="0"/>
              </a:rPr>
            </a:br>
            <a:r>
              <a:rPr lang="en-US" sz="4100" b="1">
                <a:solidFill>
                  <a:srgbClr val="262626"/>
                </a:solidFill>
                <a:latin typeface="Times New Roman" panose="02020603050405020304" pitchFamily="18" charset="0"/>
                <a:cs typeface="Times New Roman" panose="02020603050405020304" pitchFamily="18" charset="0"/>
              </a:rPr>
              <a:t> </a:t>
            </a:r>
            <a:endParaRPr lang="en-US" sz="4100">
              <a:solidFill>
                <a:srgbClr val="262626"/>
              </a:solidFill>
              <a:latin typeface="Times New Roman" panose="02020603050405020304" pitchFamily="18" charset="0"/>
              <a:cs typeface="Times New Roman" panose="02020603050405020304" pitchFamily="18" charset="0"/>
            </a:endParaRPr>
          </a:p>
        </p:txBody>
      </p:sp>
      <p:sp useBgFill="1">
        <p:nvSpPr>
          <p:cNvPr id="31" name="Rectangle 30">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4B751EC-B7C2-46A7-94A7-46AF086BB01F}"/>
              </a:ext>
            </a:extLst>
          </p:cNvPr>
          <p:cNvSpPr>
            <a:spLocks noGrp="1"/>
          </p:cNvSpPr>
          <p:nvPr>
            <p:ph type="sldNum" sz="quarter" idx="12"/>
          </p:nvPr>
        </p:nvSpPr>
        <p:spPr>
          <a:xfrm>
            <a:off x="11049630" y="6379383"/>
            <a:ext cx="542697" cy="279400"/>
          </a:xfrm>
        </p:spPr>
        <p:txBody>
          <a:bodyPr vert="horz" lIns="91440" tIns="45720" rIns="91440" bIns="45720" rtlCol="0" anchor="ctr">
            <a:normAutofit/>
          </a:bodyPr>
          <a:lstStyle/>
          <a:p>
            <a:pPr defTabSz="914400">
              <a:spcAft>
                <a:spcPts val="600"/>
              </a:spcAft>
            </a:pPr>
            <a:fld id="{139A7E1C-AC36-4FA9-B4D9-4552F1B1BC81}" type="slidenum">
              <a:rPr lang="en-US" smtClean="0">
                <a:latin typeface="Times New Roman" panose="02020603050405020304" pitchFamily="18" charset="0"/>
                <a:cs typeface="Times New Roman" panose="02020603050405020304" pitchFamily="18" charset="0"/>
              </a:rPr>
              <a:pPr defTabSz="914400">
                <a:spcAft>
                  <a:spcPts val="600"/>
                </a:spcAft>
              </a:pPr>
              <a:t>16</a:t>
            </a:fld>
            <a:endParaRPr lang="en-US">
              <a:latin typeface="Times New Roman" panose="02020603050405020304" pitchFamily="18" charset="0"/>
              <a:cs typeface="Times New Roman" panose="02020603050405020304" pitchFamily="18" charset="0"/>
            </a:endParaRPr>
          </a:p>
        </p:txBody>
      </p:sp>
      <p:graphicFrame>
        <p:nvGraphicFramePr>
          <p:cNvPr id="12" name="Table 12">
            <a:extLst>
              <a:ext uri="{FF2B5EF4-FFF2-40B4-BE49-F238E27FC236}">
                <a16:creationId xmlns:a16="http://schemas.microsoft.com/office/drawing/2014/main" id="{C838EF40-5B79-43AB-9D8A-EAADDA258E0E}"/>
              </a:ext>
            </a:extLst>
          </p:cNvPr>
          <p:cNvGraphicFramePr>
            <a:graphicFrameLocks noGrp="1"/>
          </p:cNvGraphicFramePr>
          <p:nvPr>
            <p:extLst>
              <p:ext uri="{D42A27DB-BD31-4B8C-83A1-F6EECF244321}">
                <p14:modId xmlns:p14="http://schemas.microsoft.com/office/powerpoint/2010/main" val="1729337181"/>
              </p:ext>
            </p:extLst>
          </p:nvPr>
        </p:nvGraphicFramePr>
        <p:xfrm>
          <a:off x="5092700" y="1130300"/>
          <a:ext cx="6794500" cy="4200326"/>
        </p:xfrm>
        <a:graphic>
          <a:graphicData uri="http://schemas.openxmlformats.org/drawingml/2006/table">
            <a:tbl>
              <a:tblPr firstRow="1" bandRow="1">
                <a:tableStyleId>{69CF1AB2-1976-4502-BF36-3FF5EA218861}</a:tableStyleId>
              </a:tblPr>
              <a:tblGrid>
                <a:gridCol w="3249957">
                  <a:extLst>
                    <a:ext uri="{9D8B030D-6E8A-4147-A177-3AD203B41FA5}">
                      <a16:colId xmlns:a16="http://schemas.microsoft.com/office/drawing/2014/main" val="800391765"/>
                    </a:ext>
                  </a:extLst>
                </a:gridCol>
                <a:gridCol w="3544543">
                  <a:extLst>
                    <a:ext uri="{9D8B030D-6E8A-4147-A177-3AD203B41FA5}">
                      <a16:colId xmlns:a16="http://schemas.microsoft.com/office/drawing/2014/main" val="1240055234"/>
                    </a:ext>
                  </a:extLst>
                </a:gridCol>
              </a:tblGrid>
              <a:tr h="499536">
                <a:tc>
                  <a:txBody>
                    <a:bodyPr/>
                    <a:lstStyle/>
                    <a:p>
                      <a:pPr algn="l"/>
                      <a:r>
                        <a:rPr lang="en-US" sz="1800" b="0" dirty="0">
                          <a:latin typeface="Calibri" panose="020F0502020204030204" pitchFamily="34" charset="0"/>
                          <a:ea typeface="Calibri" panose="020F0502020204030204" pitchFamily="34" charset="0"/>
                          <a:cs typeface="Calibri" panose="020F0502020204030204" pitchFamily="34" charset="0"/>
                        </a:rPr>
                        <a:t>RFP Released</a:t>
                      </a:r>
                    </a:p>
                  </a:txBody>
                  <a:tcPr marL="82534" marR="82534" marT="41267" marB="41267"/>
                </a:tc>
                <a:tc>
                  <a:txBody>
                    <a:bodyPr/>
                    <a:lstStyle/>
                    <a:p>
                      <a:pPr algn="l"/>
                      <a:r>
                        <a:rPr lang="en-US" sz="1800" b="0" dirty="0">
                          <a:latin typeface="Calibri" panose="020F0502020204030204" pitchFamily="34" charset="0"/>
                          <a:ea typeface="Calibri" panose="020F0502020204030204" pitchFamily="34" charset="0"/>
                          <a:cs typeface="Calibri" panose="020F0502020204030204" pitchFamily="34" charset="0"/>
                        </a:rPr>
                        <a:t>November 15, 2024</a:t>
                      </a:r>
                    </a:p>
                  </a:txBody>
                  <a:tcPr marL="82534" marR="82534" marT="41267" marB="41267"/>
                </a:tc>
                <a:extLst>
                  <a:ext uri="{0D108BD9-81ED-4DB2-BD59-A6C34878D82A}">
                    <a16:rowId xmlns:a16="http://schemas.microsoft.com/office/drawing/2014/main" val="629898687"/>
                  </a:ext>
                </a:extLst>
              </a:tr>
              <a:tr h="851323">
                <a:tc>
                  <a:txBody>
                    <a:bodyPr/>
                    <a:lstStyle/>
                    <a:p>
                      <a:pPr algn="l"/>
                      <a:r>
                        <a:rPr lang="en-US" sz="1800" b="0" dirty="0">
                          <a:latin typeface="Calibri" panose="020F0502020204030204" pitchFamily="34" charset="0"/>
                          <a:ea typeface="Calibri" panose="020F0502020204030204" pitchFamily="34" charset="0"/>
                          <a:cs typeface="Calibri" panose="020F0502020204030204" pitchFamily="34" charset="0"/>
                        </a:rPr>
                        <a:t>Virtual Information Sessions</a:t>
                      </a:r>
                    </a:p>
                  </a:txBody>
                  <a:tcPr marL="82534" marR="82534" marT="41267" marB="41267"/>
                </a:tc>
                <a:tc>
                  <a:txBody>
                    <a:bodyPr/>
                    <a:lstStyle/>
                    <a:p>
                      <a:pPr algn="l"/>
                      <a:r>
                        <a:rPr lang="en-US" sz="1800" b="0" dirty="0">
                          <a:latin typeface="Calibri" panose="020F0502020204030204" pitchFamily="34" charset="0"/>
                          <a:ea typeface="Calibri" panose="020F0502020204030204" pitchFamily="34" charset="0"/>
                          <a:cs typeface="Calibri" panose="020F0502020204030204" pitchFamily="34" charset="0"/>
                        </a:rPr>
                        <a:t>December</a:t>
                      </a:r>
                      <a:r>
                        <a:rPr lang="en-US" sz="1800" b="0" baseline="0" dirty="0">
                          <a:latin typeface="Calibri" panose="020F0502020204030204" pitchFamily="34" charset="0"/>
                          <a:ea typeface="Calibri" panose="020F0502020204030204" pitchFamily="34" charset="0"/>
                          <a:cs typeface="Calibri" panose="020F0502020204030204" pitchFamily="34" charset="0"/>
                        </a:rPr>
                        <a:t> 5, 2024 </a:t>
                      </a:r>
                      <a:r>
                        <a:rPr lang="en-US" sz="1800" b="0" dirty="0">
                          <a:latin typeface="Calibri" panose="020F0502020204030204" pitchFamily="34" charset="0"/>
                          <a:ea typeface="Calibri" panose="020F0502020204030204" pitchFamily="34" charset="0"/>
                          <a:cs typeface="Calibri" panose="020F0502020204030204" pitchFamily="34" charset="0"/>
                        </a:rPr>
                        <a:t>at 10:00AM and 3:00PM</a:t>
                      </a:r>
                    </a:p>
                  </a:txBody>
                  <a:tcPr marL="82534" marR="82534" marT="41267" marB="41267"/>
                </a:tc>
                <a:extLst>
                  <a:ext uri="{0D108BD9-81ED-4DB2-BD59-A6C34878D82A}">
                    <a16:rowId xmlns:a16="http://schemas.microsoft.com/office/drawing/2014/main" val="1855632358"/>
                  </a:ext>
                </a:extLst>
              </a:tr>
              <a:tr h="499536">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Written Questions Due</a:t>
                      </a:r>
                    </a:p>
                  </a:txBody>
                  <a:tcPr marL="82534" marR="82534" marT="41267" marB="41267"/>
                </a:tc>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December 9, 2024</a:t>
                      </a:r>
                    </a:p>
                  </a:txBody>
                  <a:tcPr marL="82534" marR="82534" marT="41267" marB="41267"/>
                </a:tc>
                <a:extLst>
                  <a:ext uri="{0D108BD9-81ED-4DB2-BD59-A6C34878D82A}">
                    <a16:rowId xmlns:a16="http://schemas.microsoft.com/office/drawing/2014/main" val="3744533781"/>
                  </a:ext>
                </a:extLst>
              </a:tr>
              <a:tr h="499536">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Addenda Released/Posted</a:t>
                      </a:r>
                    </a:p>
                  </a:txBody>
                  <a:tcPr marL="82534" marR="82534" marT="41267" marB="41267"/>
                </a:tc>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December 13, 2024</a:t>
                      </a:r>
                    </a:p>
                  </a:txBody>
                  <a:tcPr marL="82534" marR="82534" marT="41267" marB="41267"/>
                </a:tc>
                <a:extLst>
                  <a:ext uri="{0D108BD9-81ED-4DB2-BD59-A6C34878D82A}">
                    <a16:rowId xmlns:a16="http://schemas.microsoft.com/office/drawing/2014/main" val="3910990487"/>
                  </a:ext>
                </a:extLst>
              </a:tr>
              <a:tr h="851323">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Proposals Due</a:t>
                      </a:r>
                    </a:p>
                  </a:txBody>
                  <a:tcPr marL="82534" marR="82534" marT="41267" marB="41267"/>
                </a:tc>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January 6</a:t>
                      </a:r>
                      <a:r>
                        <a:rPr lang="en-US" sz="1800" b="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2025, </a:t>
                      </a:r>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by 5:00PM @ </a:t>
                      </a:r>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6"/>
                        </a:rPr>
                        <a:t>ACWDB@acgov.org</a:t>
                      </a:r>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txBody>
                  <a:tcPr marL="82534" marR="82534" marT="41267" marB="41267"/>
                </a:tc>
                <a:extLst>
                  <a:ext uri="{0D108BD9-81ED-4DB2-BD59-A6C34878D82A}">
                    <a16:rowId xmlns:a16="http://schemas.microsoft.com/office/drawing/2014/main" val="767341812"/>
                  </a:ext>
                </a:extLst>
              </a:tr>
              <a:tr h="499536">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Bidder Interviews</a:t>
                      </a:r>
                    </a:p>
                  </a:txBody>
                  <a:tcPr marL="82534" marR="82534" marT="41267" marB="41267"/>
                </a:tc>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January 2025</a:t>
                      </a:r>
                    </a:p>
                  </a:txBody>
                  <a:tcPr marL="82534" marR="82534" marT="41267" marB="41267"/>
                </a:tc>
                <a:extLst>
                  <a:ext uri="{0D108BD9-81ED-4DB2-BD59-A6C34878D82A}">
                    <a16:rowId xmlns:a16="http://schemas.microsoft.com/office/drawing/2014/main" val="1066346652"/>
                  </a:ext>
                </a:extLst>
              </a:tr>
              <a:tr h="499536">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Contract Start Date</a:t>
                      </a:r>
                    </a:p>
                  </a:txBody>
                  <a:tcPr marL="82534" marR="82534" marT="41267" marB="41267"/>
                </a:tc>
                <a:tc>
                  <a:txBody>
                    <a:bodyPr/>
                    <a:lstStyle/>
                    <a:p>
                      <a:pPr algn="l"/>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July 1, 2025</a:t>
                      </a:r>
                    </a:p>
                  </a:txBody>
                  <a:tcPr marL="82534" marR="82534" marT="41267" marB="41267"/>
                </a:tc>
                <a:extLst>
                  <a:ext uri="{0D108BD9-81ED-4DB2-BD59-A6C34878D82A}">
                    <a16:rowId xmlns:a16="http://schemas.microsoft.com/office/drawing/2014/main" val="2834116402"/>
                  </a:ext>
                </a:extLst>
              </a:tr>
            </a:tbl>
          </a:graphicData>
        </a:graphic>
      </p:graphicFrame>
    </p:spTree>
    <p:extLst>
      <p:ext uri="{BB962C8B-B14F-4D97-AF65-F5344CB8AC3E}">
        <p14:creationId xmlns:p14="http://schemas.microsoft.com/office/powerpoint/2010/main" val="4133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b="1" dirty="0">
                <a:solidFill>
                  <a:srgbClr val="262626"/>
                </a:solidFill>
                <a:latin typeface="Times New Roman" panose="02020603050405020304" pitchFamily="18" charset="0"/>
                <a:cs typeface="Times New Roman" panose="02020603050405020304" pitchFamily="18" charset="0"/>
              </a:rPr>
              <a:t>Submission of proposals</a:t>
            </a:r>
          </a:p>
        </p:txBody>
      </p:sp>
      <p:sp>
        <p:nvSpPr>
          <p:cNvPr id="35" name="Content Placeholder 2"/>
          <p:cNvSpPr>
            <a:spLocks noGrp="1"/>
          </p:cNvSpPr>
          <p:nvPr>
            <p:ph idx="1"/>
          </p:nvPr>
        </p:nvSpPr>
        <p:spPr>
          <a:xfrm>
            <a:off x="1022684" y="2556932"/>
            <a:ext cx="6529584" cy="3603236"/>
          </a:xfrm>
        </p:spPr>
        <p:txBody>
          <a:bodyPr numCol="1">
            <a:normAutofit fontScale="70000" lnSpcReduction="20000"/>
          </a:bodyPr>
          <a:lstStyle/>
          <a:p>
            <a:pPr marL="0" lvl="0" indent="0" eaLnBrk="0" fontAlgn="base" hangingPunct="0">
              <a:lnSpc>
                <a:spcPct val="90000"/>
              </a:lnSpc>
              <a:spcBef>
                <a:spcPct val="0"/>
              </a:spcBef>
              <a:buNone/>
            </a:pPr>
            <a:r>
              <a:rPr lang="en-US" altLang="en-US" sz="2200" b="1"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Format:</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12-point font (Times New Roman, or similar)</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1-inch standard margins</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Single spaced</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Pages numbered sequentially</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Not to exceed pages are indicated on check list found in response packet</a:t>
            </a:r>
          </a:p>
          <a:p>
            <a:pPr marL="0" lvl="0" indent="0" eaLnBrk="0" fontAlgn="base" hangingPunct="0">
              <a:lnSpc>
                <a:spcPct val="90000"/>
              </a:lnSpc>
              <a:spcBef>
                <a:spcPct val="0"/>
              </a:spcBef>
              <a:buNone/>
            </a:pPr>
            <a:endParaRPr kumimoji="0" lang="en-US" altLang="en-US" sz="2200" b="1" i="0" strike="noStrike" cap="none" normalizeH="0" baseline="0" dirty="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eaLnBrk="0" fontAlgn="base" hangingPunct="0">
              <a:lnSpc>
                <a:spcPct val="90000"/>
              </a:lnSpc>
              <a:spcBef>
                <a:spcPct val="0"/>
              </a:spcBef>
              <a:buNone/>
            </a:pPr>
            <a:r>
              <a:rPr kumimoji="0" lang="en-US" altLang="en-US" sz="2200" b="1" i="0" strike="noStrike" cap="none" normalizeH="0" baseline="0" dirty="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Required Documents:</a:t>
            </a:r>
          </a:p>
          <a:p>
            <a:pPr lvl="0" eaLnBrk="0" fontAlgn="base" hangingPunct="0">
              <a:lnSpc>
                <a:spcPct val="90000"/>
              </a:lnSpc>
              <a:spcBef>
                <a:spcPct val="0"/>
              </a:spcBef>
              <a:buFontTx/>
              <a:buChar char="-"/>
            </a:pPr>
            <a:r>
              <a:rPr kumimoji="0" lang="en-US" altLang="en-US" sz="2200" i="0" strike="noStrike" cap="none" normalizeH="0" baseline="0" dirty="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Checklist</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Cover letter</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3 References </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2 Employment Commitment Letters</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Proof of Local Agency Eligibility (</a:t>
            </a:r>
            <a:r>
              <a:rPr lang="en-US" altLang="en-US" sz="2200" i="1"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5% consideration</a:t>
            </a: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Response Packet documents</a:t>
            </a:r>
          </a:p>
          <a:p>
            <a:pPr lvl="0" eaLnBrk="0" fontAlgn="base" hangingPunct="0">
              <a:lnSpc>
                <a:spcPct val="90000"/>
              </a:lnSpc>
              <a:spcBef>
                <a:spcPct val="0"/>
              </a:spcBef>
              <a:buFontTx/>
              <a:buChar char="-"/>
            </a:pPr>
            <a:r>
              <a:rPr lang="en-US" altLang="en-US" sz="22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Enclosure Documents requiring signature (found within Response Packet)</a:t>
            </a:r>
            <a:endParaRPr kumimoji="0" lang="en-US" altLang="en-US" sz="2200" i="0" strike="noStrike" cap="none" normalizeH="0" baseline="0" dirty="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Graphic 33" descr="Pdf">
            <a:extLst>
              <a:ext uri="{FF2B5EF4-FFF2-40B4-BE49-F238E27FC236}">
                <a16:creationId xmlns:a16="http://schemas.microsoft.com/office/drawing/2014/main" id="{C4E39BCC-24ED-9F67-7893-B19401F856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Slide Number Placeholder 3">
            <a:extLst>
              <a:ext uri="{FF2B5EF4-FFF2-40B4-BE49-F238E27FC236}">
                <a16:creationId xmlns:a16="http://schemas.microsoft.com/office/drawing/2014/main" id="{72D6DBF7-F926-43D9-B689-1980E98DC183}"/>
              </a:ext>
            </a:extLst>
          </p:cNvPr>
          <p:cNvSpPr>
            <a:spLocks noGrp="1"/>
          </p:cNvSpPr>
          <p:nvPr>
            <p:ph type="sldNum" sz="quarter" idx="12"/>
          </p:nvPr>
        </p:nvSpPr>
        <p:spPr>
          <a:xfrm>
            <a:off x="10353901" y="5969000"/>
            <a:ext cx="542697" cy="279400"/>
          </a:xfrm>
        </p:spPr>
        <p:txBody>
          <a:bodyPr>
            <a:normAutofit/>
          </a:bodyPr>
          <a:lstStyle/>
          <a:p>
            <a:pPr>
              <a:spcAft>
                <a:spcPts val="600"/>
              </a:spcAft>
            </a:pPr>
            <a:fld id="{139A7E1C-AC36-4FA9-B4D9-4552F1B1BC81}" type="slidenum">
              <a:rPr lang="en-US">
                <a:solidFill>
                  <a:srgbClr val="000000"/>
                </a:solidFill>
                <a:latin typeface="Times New Roman" panose="02020603050405020304" pitchFamily="18" charset="0"/>
                <a:cs typeface="Times New Roman" panose="02020603050405020304" pitchFamily="18" charset="0"/>
              </a:rPr>
              <a:pPr>
                <a:spcAft>
                  <a:spcPts val="600"/>
                </a:spcAft>
              </a:pPr>
              <a:t>17</a:t>
            </a:fld>
            <a:endParaRPr lang="en-US">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35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2D14-4D3E-4BBA-B581-3A3F35B77447}"/>
              </a:ext>
            </a:extLst>
          </p:cNvPr>
          <p:cNvSpPr>
            <a:spLocks noGrp="1"/>
          </p:cNvSpPr>
          <p:nvPr>
            <p:ph type="title"/>
          </p:nvPr>
        </p:nvSpPr>
        <p:spPr>
          <a:xfrm>
            <a:off x="1295402" y="982132"/>
            <a:ext cx="9601196" cy="982135"/>
          </a:xfrm>
        </p:spPr>
        <p:txBody>
          <a:bodyPr/>
          <a:lstStyle/>
          <a:p>
            <a:r>
              <a:rPr lang="en-US" b="1" dirty="0">
                <a:latin typeface="Times New Roman" panose="02020603050405020304" pitchFamily="18" charset="0"/>
                <a:cs typeface="Times New Roman" panose="02020603050405020304" pitchFamily="18" charset="0"/>
              </a:rPr>
              <a:t>Submission of proposals</a:t>
            </a:r>
            <a:endParaRPr lang="en-US" dirty="0">
              <a:latin typeface="Times New Roman" panose="02020603050405020304" pitchFamily="18" charset="0"/>
              <a:cs typeface="Times New Roman" panose="02020603050405020304" pitchFamily="18" charset="0"/>
            </a:endParaRPr>
          </a:p>
        </p:txBody>
      </p:sp>
      <p:graphicFrame>
        <p:nvGraphicFramePr>
          <p:cNvPr id="27" name="Content Placeholder 2">
            <a:extLst>
              <a:ext uri="{FF2B5EF4-FFF2-40B4-BE49-F238E27FC236}">
                <a16:creationId xmlns:a16="http://schemas.microsoft.com/office/drawing/2014/main" id="{63BB8820-498D-9368-FECA-5AC66F7A6D55}"/>
              </a:ext>
            </a:extLst>
          </p:cNvPr>
          <p:cNvGraphicFramePr>
            <a:graphicFrameLocks noGrp="1"/>
          </p:cNvGraphicFramePr>
          <p:nvPr>
            <p:ph idx="1"/>
            <p:extLst>
              <p:ext uri="{D42A27DB-BD31-4B8C-83A1-F6EECF244321}">
                <p14:modId xmlns:p14="http://schemas.microsoft.com/office/powerpoint/2010/main" val="3289182703"/>
              </p:ext>
            </p:extLst>
          </p:nvPr>
        </p:nvGraphicFramePr>
        <p:xfrm>
          <a:off x="1027289" y="2638778"/>
          <a:ext cx="9960751"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801E850-A747-4CEF-A89D-4451CBDA3FF8}"/>
              </a:ext>
            </a:extLst>
          </p:cNvPr>
          <p:cNvSpPr>
            <a:spLocks noGrp="1"/>
          </p:cNvSpPr>
          <p:nvPr>
            <p:ph type="sldNum" sz="quarter" idx="12"/>
          </p:nvPr>
        </p:nvSpPr>
        <p:spPr/>
        <p:txBody>
          <a:bodyPr/>
          <a:lstStyle/>
          <a:p>
            <a:fld id="{139A7E1C-AC36-4FA9-B4D9-4552F1B1BC81}"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D72BEE8-A1E2-0AA3-C7BB-47DC234A475D}"/>
              </a:ext>
            </a:extLst>
          </p:cNvPr>
          <p:cNvGrpSpPr/>
          <p:nvPr/>
        </p:nvGrpSpPr>
        <p:grpSpPr>
          <a:xfrm>
            <a:off x="922504" y="4386125"/>
            <a:ext cx="5737939" cy="1489743"/>
            <a:chOff x="4196289" y="1862869"/>
            <a:chExt cx="1744856" cy="1489743"/>
          </a:xfrm>
        </p:grpSpPr>
        <p:sp>
          <p:nvSpPr>
            <p:cNvPr id="5" name="Rectangle 4">
              <a:extLst>
                <a:ext uri="{FF2B5EF4-FFF2-40B4-BE49-F238E27FC236}">
                  <a16:creationId xmlns:a16="http://schemas.microsoft.com/office/drawing/2014/main" id="{60A19A79-C23C-E51F-C7B9-24F196706F60}"/>
                </a:ext>
              </a:extLst>
            </p:cNvPr>
            <p:cNvSpPr/>
            <p:nvPr/>
          </p:nvSpPr>
          <p:spPr>
            <a:xfrm>
              <a:off x="4196289" y="1862869"/>
              <a:ext cx="1744856" cy="1489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D49E06EA-6380-0EEE-9EFA-31E7C2BB0042}"/>
                </a:ext>
              </a:extLst>
            </p:cNvPr>
            <p:cNvSpPr txBox="1"/>
            <p:nvPr/>
          </p:nvSpPr>
          <p:spPr>
            <a:xfrm>
              <a:off x="4196289" y="1862869"/>
              <a:ext cx="1744856" cy="1489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b="1" i="0" kern="1200" baseline="0" dirty="0">
                  <a:latin typeface="Times New Roman" panose="02020603050405020304" pitchFamily="18" charset="0"/>
                  <a:cs typeface="Times New Roman" panose="02020603050405020304" pitchFamily="18" charset="0"/>
                </a:rPr>
                <a:t>To:  </a:t>
              </a:r>
              <a:r>
                <a:rPr lang="en-US" sz="1600" b="1" i="0" kern="1200" baseline="0" dirty="0">
                  <a:latin typeface="Times New Roman" panose="02020603050405020304" pitchFamily="18" charset="0"/>
                  <a:cs typeface="Times New Roman" panose="02020603050405020304" pitchFamily="18" charset="0"/>
                  <a:hlinkClick r:id="rId8"/>
                </a:rPr>
                <a:t>ACWDB@acgov.org</a:t>
              </a:r>
              <a:r>
                <a:rPr lang="en-US" sz="1600" b="1" i="0" kern="1200" baseline="0" dirty="0">
                  <a:latin typeface="Times New Roman" panose="02020603050405020304" pitchFamily="18" charset="0"/>
                  <a:cs typeface="Times New Roman" panose="02020603050405020304" pitchFamily="18" charset="0"/>
                </a:rPr>
                <a:t> </a:t>
              </a:r>
              <a:endParaRPr lang="en-US" sz="1600" kern="1200" dirty="0">
                <a:latin typeface="Times New Roman" panose="02020603050405020304" pitchFamily="18" charset="0"/>
                <a:cs typeface="Times New Roman" panose="02020603050405020304" pitchFamily="18" charset="0"/>
              </a:endParaRPr>
            </a:p>
            <a:p>
              <a:pPr marL="0" lvl="0" indent="0" algn="l" defTabSz="711200">
                <a:lnSpc>
                  <a:spcPct val="100000"/>
                </a:lnSpc>
                <a:spcBef>
                  <a:spcPct val="0"/>
                </a:spcBef>
                <a:spcAft>
                  <a:spcPct val="35000"/>
                </a:spcAft>
                <a:buNone/>
              </a:pPr>
              <a:r>
                <a:rPr lang="en-US" sz="1600" b="1" i="0" kern="1200" baseline="0" dirty="0">
                  <a:latin typeface="Times New Roman" panose="02020603050405020304" pitchFamily="18" charset="0"/>
                  <a:cs typeface="Times New Roman" panose="02020603050405020304" pitchFamily="18" charset="0"/>
                </a:rPr>
                <a:t>Subject: (Bidders name + RFP Number)</a:t>
              </a:r>
            </a:p>
            <a:p>
              <a:pPr marL="0" lvl="0" indent="0" algn="l" defTabSz="711200">
                <a:lnSpc>
                  <a:spcPct val="100000"/>
                </a:lnSpc>
                <a:spcBef>
                  <a:spcPct val="0"/>
                </a:spcBef>
                <a:spcAft>
                  <a:spcPct val="35000"/>
                </a:spcAft>
                <a:buNone/>
              </a:pPr>
              <a:r>
                <a:rPr lang="en-US" sz="1400" b="1" i="1" kern="1200" dirty="0">
                  <a:latin typeface="Times New Roman" panose="02020603050405020304" pitchFamily="18" charset="0"/>
                  <a:cs typeface="Times New Roman" panose="02020603050405020304" pitchFamily="18" charset="0"/>
                </a:rPr>
                <a:t>“RFP N</a:t>
              </a:r>
              <a:r>
                <a:rPr lang="en-US" sz="1400" b="1" i="1" dirty="0">
                  <a:latin typeface="Times New Roman" panose="02020603050405020304" pitchFamily="18" charset="0"/>
                  <a:cs typeface="Times New Roman" panose="02020603050405020304" pitchFamily="18" charset="0"/>
                </a:rPr>
                <a:t>o.2025-ACWDB-YP, Future Force</a:t>
              </a:r>
            </a:p>
            <a:p>
              <a:pPr marL="0" lvl="0" indent="0" algn="l" defTabSz="711200">
                <a:lnSpc>
                  <a:spcPct val="100000"/>
                </a:lnSpc>
                <a:spcBef>
                  <a:spcPct val="0"/>
                </a:spcBef>
                <a:spcAft>
                  <a:spcPct val="35000"/>
                </a:spcAft>
                <a:buNone/>
              </a:pPr>
              <a:r>
                <a:rPr lang="en-US" sz="1400" b="1" i="1" dirty="0">
                  <a:latin typeface="Times New Roman" panose="02020603050405020304" pitchFamily="18" charset="0"/>
                  <a:cs typeface="Times New Roman" panose="02020603050405020304" pitchFamily="18" charset="0"/>
                </a:rPr>
                <a:t>or</a:t>
              </a:r>
            </a:p>
            <a:p>
              <a:pPr marL="0" lvl="0" indent="0" algn="l" defTabSz="711200">
                <a:lnSpc>
                  <a:spcPct val="100000"/>
                </a:lnSpc>
                <a:spcBef>
                  <a:spcPct val="0"/>
                </a:spcBef>
                <a:spcAft>
                  <a:spcPct val="35000"/>
                </a:spcAft>
                <a:buNone/>
              </a:pPr>
              <a:r>
                <a:rPr lang="en-US" sz="1400" b="1" i="1" kern="1200" dirty="0">
                  <a:latin typeface="Times New Roman" panose="02020603050405020304" pitchFamily="18" charset="0"/>
                  <a:cs typeface="Times New Roman" panose="02020603050405020304" pitchFamily="18" charset="0"/>
                </a:rPr>
                <a:t>RFP N</a:t>
              </a:r>
              <a:r>
                <a:rPr lang="en-US" sz="1400" b="1" i="1" dirty="0">
                  <a:latin typeface="Times New Roman" panose="02020603050405020304" pitchFamily="18" charset="0"/>
                  <a:cs typeface="Times New Roman" panose="02020603050405020304" pitchFamily="18" charset="0"/>
                </a:rPr>
                <a:t>o.2025-ACWDB-YP, Youth Innovation”</a:t>
              </a:r>
              <a:endParaRPr lang="en-US" sz="1400" i="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0949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A44A910-335A-E235-C85A-00FF98072D0E}"/>
              </a:ext>
            </a:extLst>
          </p:cNvPr>
          <p:cNvSpPr>
            <a:spLocks noGrp="1"/>
          </p:cNvSpPr>
          <p:nvPr>
            <p:ph type="title"/>
          </p:nvPr>
        </p:nvSpPr>
        <p:spPr>
          <a:xfrm>
            <a:off x="4626508" y="982132"/>
            <a:ext cx="6270090" cy="1303867"/>
          </a:xfrm>
        </p:spPr>
        <p:txBody>
          <a:bodyPr>
            <a:normAutofit/>
          </a:bodyPr>
          <a:lstStyle/>
          <a:p>
            <a:r>
              <a:rPr lang="en-US" b="1" dirty="0">
                <a:solidFill>
                  <a:srgbClr val="262626"/>
                </a:solidFill>
                <a:latin typeface="Times New Roman" panose="02020603050405020304" pitchFamily="18" charset="0"/>
                <a:cs typeface="Times New Roman" panose="02020603050405020304" pitchFamily="18" charset="0"/>
              </a:rPr>
              <a:t>Question &amp; Answer</a:t>
            </a:r>
          </a:p>
        </p:txBody>
      </p:sp>
      <p:sp>
        <p:nvSpPr>
          <p:cNvPr id="19" name="Rectangle 18">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Question mark">
            <a:extLst>
              <a:ext uri="{FF2B5EF4-FFF2-40B4-BE49-F238E27FC236}">
                <a16:creationId xmlns:a16="http://schemas.microsoft.com/office/drawing/2014/main" id="{DDA86FE0-85E0-BA4B-4420-67865857D3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2683" y="2122701"/>
            <a:ext cx="2433793" cy="2433793"/>
          </a:xfrm>
          <a:prstGeom prst="rect">
            <a:avLst/>
          </a:prstGeom>
        </p:spPr>
      </p:pic>
      <p:cxnSp>
        <p:nvCxnSpPr>
          <p:cNvPr id="21" name="Straight Connector 20">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FEDED4E-82A0-15D7-9D46-DDA28449CC0B}"/>
              </a:ext>
            </a:extLst>
          </p:cNvPr>
          <p:cNvSpPr>
            <a:spLocks noGrp="1"/>
          </p:cNvSpPr>
          <p:nvPr>
            <p:ph idx="1"/>
          </p:nvPr>
        </p:nvSpPr>
        <p:spPr>
          <a:xfrm>
            <a:off x="4636482" y="2556932"/>
            <a:ext cx="6260114" cy="3318936"/>
          </a:xfrm>
        </p:spPr>
        <p:txBody>
          <a:bodyPr>
            <a:normAutofit/>
          </a:bodyPr>
          <a:lstStyle/>
          <a:p>
            <a:r>
              <a:rPr lang="en-US" sz="2200" dirty="0">
                <a:solidFill>
                  <a:srgbClr val="262626"/>
                </a:solidFill>
                <a:latin typeface="Times New Roman" panose="02020603050405020304" pitchFamily="18" charset="0"/>
                <a:cs typeface="Times New Roman" panose="02020603050405020304" pitchFamily="18" charset="0"/>
              </a:rPr>
              <a:t>Questions will be addressed in the order they are received.</a:t>
            </a:r>
          </a:p>
          <a:p>
            <a:r>
              <a:rPr lang="en-US" sz="2200" dirty="0">
                <a:solidFill>
                  <a:srgbClr val="262626"/>
                </a:solidFill>
                <a:latin typeface="Times New Roman" panose="02020603050405020304" pitchFamily="18" charset="0"/>
                <a:cs typeface="Times New Roman" panose="02020603050405020304" pitchFamily="18" charset="0"/>
              </a:rPr>
              <a:t>Unanswered questions will be included in the final Addenda.</a:t>
            </a:r>
          </a:p>
          <a:p>
            <a:r>
              <a:rPr lang="en-US" sz="2200" dirty="0">
                <a:solidFill>
                  <a:srgbClr val="262626"/>
                </a:solidFill>
                <a:latin typeface="Times New Roman" panose="02020603050405020304" pitchFamily="18" charset="0"/>
                <a:cs typeface="Times New Roman" panose="02020603050405020304" pitchFamily="18" charset="0"/>
              </a:rPr>
              <a:t>The Addenda will be posted on the WIOA website for easy access </a:t>
            </a:r>
            <a:r>
              <a:rPr lang="en-US" sz="2200" dirty="0">
                <a:solidFill>
                  <a:srgbClr val="262626"/>
                </a:solidFill>
                <a:latin typeface="Times New Roman" panose="02020603050405020304" pitchFamily="18" charset="0"/>
                <a:cs typeface="Times New Roman" panose="02020603050405020304" pitchFamily="18" charset="0"/>
                <a:hlinkClick r:id="rId8"/>
              </a:rPr>
              <a:t>https://acwdb.org/doing-business-with-us/</a:t>
            </a:r>
            <a:r>
              <a:rPr lang="en-US" sz="2200" dirty="0">
                <a:solidFill>
                  <a:srgbClr val="262626"/>
                </a:solidFill>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E7F7FBC6-C858-DC51-C42F-769059B063C2}"/>
              </a:ext>
            </a:extLst>
          </p:cNvPr>
          <p:cNvSpPr>
            <a:spLocks noGrp="1"/>
          </p:cNvSpPr>
          <p:nvPr>
            <p:ph type="sldNum" sz="quarter" idx="12"/>
          </p:nvPr>
        </p:nvSpPr>
        <p:spPr>
          <a:xfrm>
            <a:off x="10353901" y="5969000"/>
            <a:ext cx="542697" cy="279400"/>
          </a:xfrm>
        </p:spPr>
        <p:txBody>
          <a:bodyPr>
            <a:normAutofit/>
          </a:bodyPr>
          <a:lstStyle/>
          <a:p>
            <a:pPr>
              <a:spcAft>
                <a:spcPts val="600"/>
              </a:spcAft>
            </a:pPr>
            <a:fld id="{139A7E1C-AC36-4FA9-B4D9-4552F1B1BC81}" type="slidenum">
              <a:rPr lang="en-US">
                <a:solidFill>
                  <a:srgbClr val="000000"/>
                </a:solidFill>
                <a:latin typeface="Times New Roman" panose="02020603050405020304" pitchFamily="18" charset="0"/>
                <a:cs typeface="Times New Roman" panose="02020603050405020304" pitchFamily="18" charset="0"/>
              </a:rPr>
              <a:pPr>
                <a:spcAft>
                  <a:spcPts val="600"/>
                </a:spcAft>
              </a:pPr>
              <a:t>19</a:t>
            </a:fld>
            <a:endParaRPr lang="en-US">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b="1">
                <a:solidFill>
                  <a:srgbClr val="262626"/>
                </a:solidFill>
                <a:latin typeface="Times New Roman" panose="02020603050405020304" pitchFamily="18" charset="0"/>
                <a:cs typeface="Times New Roman" panose="02020603050405020304" pitchFamily="18" charset="0"/>
              </a:rPr>
              <a:t>Table of Contents</a:t>
            </a:r>
          </a:p>
        </p:txBody>
      </p:sp>
      <p:sp>
        <p:nvSpPr>
          <p:cNvPr id="3" name="Content Placeholder 2"/>
          <p:cNvSpPr>
            <a:spLocks noGrp="1"/>
          </p:cNvSpPr>
          <p:nvPr>
            <p:ph idx="1"/>
          </p:nvPr>
        </p:nvSpPr>
        <p:spPr>
          <a:xfrm>
            <a:off x="1295402" y="2948515"/>
            <a:ext cx="6256866" cy="2357968"/>
          </a:xfrm>
        </p:spPr>
        <p:txBody>
          <a:bodyPr>
            <a:normAutofit fontScale="92500" lnSpcReduction="10000"/>
          </a:bodyPr>
          <a:lstStyle/>
          <a:p>
            <a:pPr>
              <a:buFont typeface="Wingdings" panose="05000000000000000000" pitchFamily="2" charset="2"/>
              <a:buChar char="§"/>
            </a:pPr>
            <a:r>
              <a:rPr lang="en-US" b="1" dirty="0">
                <a:solidFill>
                  <a:srgbClr val="262626"/>
                </a:solidFill>
                <a:latin typeface="Times New Roman" panose="02020603050405020304" pitchFamily="18" charset="0"/>
                <a:cs typeface="Times New Roman" panose="02020603050405020304" pitchFamily="18" charset="0"/>
              </a:rPr>
              <a:t>Welcome</a:t>
            </a:r>
          </a:p>
          <a:p>
            <a:pPr>
              <a:buFont typeface="Wingdings" panose="05000000000000000000" pitchFamily="2" charset="2"/>
              <a:buChar char="§"/>
            </a:pPr>
            <a:r>
              <a:rPr lang="en-US" b="1" dirty="0">
                <a:solidFill>
                  <a:srgbClr val="262626"/>
                </a:solidFill>
                <a:latin typeface="Times New Roman" panose="02020603050405020304" pitchFamily="18" charset="0"/>
                <a:cs typeface="Times New Roman" panose="02020603050405020304" pitchFamily="18" charset="0"/>
              </a:rPr>
              <a:t>WIOA and ACWDB Overview</a:t>
            </a:r>
          </a:p>
          <a:p>
            <a:pPr>
              <a:buFont typeface="Wingdings" panose="05000000000000000000" pitchFamily="2" charset="2"/>
              <a:buChar char="§"/>
            </a:pPr>
            <a:r>
              <a:rPr lang="en-US" b="1" dirty="0">
                <a:solidFill>
                  <a:srgbClr val="262626"/>
                </a:solidFill>
                <a:latin typeface="Times New Roman" panose="02020603050405020304" pitchFamily="18" charset="0"/>
                <a:cs typeface="Times New Roman" panose="02020603050405020304" pitchFamily="18" charset="0"/>
              </a:rPr>
              <a:t>RFP Specifics</a:t>
            </a:r>
          </a:p>
          <a:p>
            <a:pPr>
              <a:buFont typeface="Wingdings" panose="05000000000000000000" pitchFamily="2" charset="2"/>
              <a:buChar char="§"/>
            </a:pPr>
            <a:r>
              <a:rPr lang="en-US" b="1" dirty="0">
                <a:solidFill>
                  <a:srgbClr val="262626"/>
                </a:solidFill>
                <a:latin typeface="Times New Roman" panose="02020603050405020304" pitchFamily="18" charset="0"/>
                <a:cs typeface="Times New Roman" panose="02020603050405020304" pitchFamily="18" charset="0"/>
              </a:rPr>
              <a:t>Questions &amp; Answers </a:t>
            </a:r>
          </a:p>
          <a:p>
            <a:pPr>
              <a:buFont typeface="Wingdings" panose="05000000000000000000" pitchFamily="2" charset="2"/>
              <a:buChar char="§"/>
            </a:pPr>
            <a:r>
              <a:rPr lang="en-US" b="1" dirty="0">
                <a:solidFill>
                  <a:srgbClr val="262626"/>
                </a:solidFill>
                <a:latin typeface="Times New Roman" panose="02020603050405020304" pitchFamily="18" charset="0"/>
                <a:cs typeface="Times New Roman" panose="02020603050405020304" pitchFamily="18" charset="0"/>
              </a:rPr>
              <a:t>Networking</a:t>
            </a:r>
          </a:p>
          <a:p>
            <a:pPr marL="0" indent="0">
              <a:buNone/>
            </a:pPr>
            <a:endParaRPr lang="en-US" dirty="0">
              <a:solidFill>
                <a:srgbClr val="262626"/>
              </a:solidFill>
              <a:latin typeface="Times New Roman" panose="02020603050405020304" pitchFamily="18" charset="0"/>
              <a:cs typeface="Times New Roman" panose="02020603050405020304" pitchFamily="18" charset="0"/>
            </a:endParaRPr>
          </a:p>
          <a:p>
            <a:pPr marL="0" indent="0">
              <a:buNone/>
            </a:pPr>
            <a:endParaRPr lang="en-US" dirty="0">
              <a:solidFill>
                <a:srgbClr val="262626"/>
              </a:solidFill>
              <a:latin typeface="Times New Roman" panose="02020603050405020304" pitchFamily="18" charset="0"/>
              <a:cs typeface="Times New Roman" panose="02020603050405020304" pitchFamily="18" charset="0"/>
            </a:endParaRPr>
          </a:p>
        </p:txBody>
      </p:sp>
      <p:pic>
        <p:nvPicPr>
          <p:cNvPr id="8" name="Graphic 7" descr="Check List">
            <a:extLst>
              <a:ext uri="{FF2B5EF4-FFF2-40B4-BE49-F238E27FC236}">
                <a16:creationId xmlns:a16="http://schemas.microsoft.com/office/drawing/2014/main" id="{24348DF1-DE33-BA47-E328-93DEB30768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Slide Number Placeholder 3">
            <a:extLst>
              <a:ext uri="{FF2B5EF4-FFF2-40B4-BE49-F238E27FC236}">
                <a16:creationId xmlns:a16="http://schemas.microsoft.com/office/drawing/2014/main" id="{C18BE57C-4840-42A5-88D9-D3CC997943AD}"/>
              </a:ext>
            </a:extLst>
          </p:cNvPr>
          <p:cNvSpPr>
            <a:spLocks noGrp="1"/>
          </p:cNvSpPr>
          <p:nvPr>
            <p:ph type="sldNum" sz="quarter" idx="12"/>
          </p:nvPr>
        </p:nvSpPr>
        <p:spPr>
          <a:xfrm>
            <a:off x="10353901" y="5969000"/>
            <a:ext cx="542697" cy="279400"/>
          </a:xfrm>
        </p:spPr>
        <p:txBody>
          <a:bodyPr>
            <a:normAutofit/>
          </a:bodyPr>
          <a:lstStyle/>
          <a:p>
            <a:pPr>
              <a:spcAft>
                <a:spcPts val="600"/>
              </a:spcAft>
            </a:pPr>
            <a:fld id="{139A7E1C-AC36-4FA9-B4D9-4552F1B1BC81}" type="slidenum">
              <a:rPr lang="en-US">
                <a:solidFill>
                  <a:srgbClr val="000000"/>
                </a:solidFill>
              </a:rPr>
              <a:pPr>
                <a:spcAft>
                  <a:spcPts val="600"/>
                </a:spcAft>
              </a:pPr>
              <a:t>2</a:t>
            </a:fld>
            <a:endParaRPr lang="en-US">
              <a:solidFill>
                <a:srgbClr val="000000"/>
              </a:solidFill>
            </a:endParaRPr>
          </a:p>
        </p:txBody>
      </p:sp>
    </p:spTree>
    <p:extLst>
      <p:ext uri="{BB962C8B-B14F-4D97-AF65-F5344CB8AC3E}">
        <p14:creationId xmlns:p14="http://schemas.microsoft.com/office/powerpoint/2010/main" val="338049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8FD51926-4A80-2F5F-19A5-18A9888A743C}"/>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2A9C4-B2F9-370E-D4A3-530A38CA4AC7}"/>
              </a:ext>
            </a:extLst>
          </p:cNvPr>
          <p:cNvSpPr>
            <a:spLocks noGrp="1"/>
          </p:cNvSpPr>
          <p:nvPr>
            <p:ph type="title"/>
          </p:nvPr>
        </p:nvSpPr>
        <p:spPr>
          <a:xfrm>
            <a:off x="640080" y="635508"/>
            <a:ext cx="3354470" cy="5586984"/>
          </a:xfrm>
        </p:spPr>
        <p:txBody>
          <a:bodyPr>
            <a:normAutofit/>
          </a:bodyPr>
          <a:lstStyle/>
          <a:p>
            <a:r>
              <a:rPr lang="en-US" sz="4800" b="1" dirty="0">
                <a:solidFill>
                  <a:schemeClr val="tx2"/>
                </a:solidFill>
                <a:latin typeface="Times New Roman" panose="02020603050405020304" pitchFamily="18" charset="0"/>
                <a:cs typeface="Times New Roman" panose="02020603050405020304" pitchFamily="18" charset="0"/>
              </a:rPr>
              <a:t>Networking</a:t>
            </a:r>
          </a:p>
        </p:txBody>
      </p:sp>
      <p:sp>
        <p:nvSpPr>
          <p:cNvPr id="41" name="Rectangle 40">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4784B1-72FF-754A-EAE2-9B09F2C5479A}"/>
              </a:ext>
            </a:extLst>
          </p:cNvPr>
          <p:cNvSpPr>
            <a:spLocks noGrp="1"/>
          </p:cNvSpPr>
          <p:nvPr>
            <p:ph idx="1"/>
          </p:nvPr>
        </p:nvSpPr>
        <p:spPr>
          <a:xfrm>
            <a:off x="5617804" y="954756"/>
            <a:ext cx="5613283" cy="4853888"/>
          </a:xfrm>
        </p:spPr>
        <p:txBody>
          <a:bodyPr anchor="ctr">
            <a:normAutofit/>
          </a:bodyPr>
          <a:lstStyle/>
          <a:p>
            <a:r>
              <a:rPr lang="en-US" sz="3600" dirty="0">
                <a:solidFill>
                  <a:schemeClr val="bg1"/>
                </a:solidFill>
                <a:latin typeface="Times New Roman" panose="02020603050405020304" pitchFamily="18" charset="0"/>
                <a:cs typeface="Times New Roman" panose="02020603050405020304" pitchFamily="18" charset="0"/>
              </a:rPr>
              <a:t>ACWDB Will allow this zoom to stay open for an additional 30 minutes for the purpose of networking and convening. </a:t>
            </a:r>
          </a:p>
        </p:txBody>
      </p:sp>
      <p:sp>
        <p:nvSpPr>
          <p:cNvPr id="4" name="Slide Number Placeholder 3">
            <a:extLst>
              <a:ext uri="{FF2B5EF4-FFF2-40B4-BE49-F238E27FC236}">
                <a16:creationId xmlns:a16="http://schemas.microsoft.com/office/drawing/2014/main" id="{9EF6CECF-5074-6336-3A84-D2F846DAB045}"/>
              </a:ext>
            </a:extLst>
          </p:cNvPr>
          <p:cNvSpPr>
            <a:spLocks noGrp="1"/>
          </p:cNvSpPr>
          <p:nvPr>
            <p:ph type="sldNum" sz="quarter" idx="12"/>
          </p:nvPr>
        </p:nvSpPr>
        <p:spPr>
          <a:xfrm>
            <a:off x="10800704" y="5875868"/>
            <a:ext cx="542697" cy="279400"/>
          </a:xfrm>
        </p:spPr>
        <p:txBody>
          <a:bodyPr>
            <a:normAutofit/>
          </a:bodyPr>
          <a:lstStyle/>
          <a:p>
            <a:pPr>
              <a:spcAft>
                <a:spcPts val="600"/>
              </a:spcAft>
            </a:pPr>
            <a:fld id="{139A7E1C-AC36-4FA9-B4D9-4552F1B1BC81}" type="slidenum">
              <a:rPr lang="en-US">
                <a:solidFill>
                  <a:schemeClr val="bg1"/>
                </a:solidFill>
                <a:latin typeface="Times New Roman" panose="02020603050405020304" pitchFamily="18" charset="0"/>
                <a:cs typeface="Times New Roman" panose="02020603050405020304" pitchFamily="18" charset="0"/>
              </a:rPr>
              <a:pPr>
                <a:spcAft>
                  <a:spcPts val="600"/>
                </a:spcAft>
              </a:pPr>
              <a:t>20</a:t>
            </a:fld>
            <a:endParaRPr lang="en-US">
              <a:solidFill>
                <a:schemeClr val="bg1"/>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2314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1000">
              <a:schemeClr val="accent6"/>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781191"/>
            <a:ext cx="9601196" cy="774879"/>
          </a:xfrm>
        </p:spPr>
        <p:txBody>
          <a:bodyPr>
            <a:normAutofit/>
          </a:bodyPr>
          <a:lstStyle/>
          <a:p>
            <a:r>
              <a:rPr lang="en-US" b="1" dirty="0">
                <a:latin typeface="Times New Roman" panose="02020603050405020304" pitchFamily="18" charset="0"/>
                <a:cs typeface="Times New Roman" panose="02020603050405020304" pitchFamily="18" charset="0"/>
              </a:rPr>
              <a:t>Welcome!!</a:t>
            </a:r>
          </a:p>
        </p:txBody>
      </p:sp>
      <p:graphicFrame>
        <p:nvGraphicFramePr>
          <p:cNvPr id="5" name="Content Placeholder 2">
            <a:extLst>
              <a:ext uri="{FF2B5EF4-FFF2-40B4-BE49-F238E27FC236}">
                <a16:creationId xmlns:a16="http://schemas.microsoft.com/office/drawing/2014/main" id="{44D0DA92-1765-4F79-B289-B0D94EDDDF56}"/>
              </a:ext>
            </a:extLst>
          </p:cNvPr>
          <p:cNvGraphicFramePr>
            <a:graphicFrameLocks noGrp="1"/>
          </p:cNvGraphicFramePr>
          <p:nvPr>
            <p:ph idx="1"/>
            <p:extLst>
              <p:ext uri="{D42A27DB-BD31-4B8C-83A1-F6EECF244321}">
                <p14:modId xmlns:p14="http://schemas.microsoft.com/office/powerpoint/2010/main" val="3055804234"/>
              </p:ext>
            </p:extLst>
          </p:nvPr>
        </p:nvGraphicFramePr>
        <p:xfrm>
          <a:off x="1202918" y="2842556"/>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35827CF-3590-4C72-9B58-D2FD7F927E4F}"/>
              </a:ext>
            </a:extLst>
          </p:cNvPr>
          <p:cNvSpPr>
            <a:spLocks noGrp="1"/>
          </p:cNvSpPr>
          <p:nvPr>
            <p:ph type="sldNum" sz="quarter" idx="12"/>
          </p:nvPr>
        </p:nvSpPr>
        <p:spPr/>
        <p:txBody>
          <a:bodyPr/>
          <a:lstStyle/>
          <a:p>
            <a:fld id="{139A7E1C-AC36-4FA9-B4D9-4552F1B1BC81}" type="slidenum">
              <a:rPr lang="en-US" smtClean="0">
                <a:latin typeface="Times New Roman" panose="02020603050405020304" pitchFamily="18" charset="0"/>
                <a:cs typeface="Times New Roman" panose="02020603050405020304" pitchFamily="18" charset="0"/>
              </a:rPr>
              <a:t>3</a:t>
            </a:fld>
            <a:endParaRPr lang="en-US">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07132C1D-84E2-F89A-9686-538C384A0FF4}"/>
              </a:ext>
            </a:extLst>
          </p:cNvPr>
          <p:cNvSpPr>
            <a:spLocks/>
          </p:cNvSpPr>
          <p:nvPr/>
        </p:nvSpPr>
        <p:spPr>
          <a:xfrm>
            <a:off x="1202918" y="1793987"/>
            <a:ext cx="9783763" cy="975820"/>
          </a:xfrm>
          <a:prstGeom prst="roundRect">
            <a:avLst>
              <a:gd name="adj" fmla="val 10000"/>
            </a:avLst>
          </a:prstGeom>
          <a:solidFill>
            <a:schemeClr val="accent6">
              <a:lumMod val="40000"/>
              <a:lumOff val="60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r>
              <a:rPr lang="en-US" sz="16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session will be recorded for accuracy.</a:t>
            </a:r>
            <a:endParaRPr lang="en-US" dirty="0">
              <a:latin typeface="Times New Roman" panose="02020603050405020304" pitchFamily="18" charset="0"/>
              <a:cs typeface="Times New Roman" panose="02020603050405020304" pitchFamily="18" charset="0"/>
            </a:endParaRPr>
          </a:p>
        </p:txBody>
      </p:sp>
      <p:pic>
        <p:nvPicPr>
          <p:cNvPr id="7" name="Graphic 6" descr="Video camera with solid fill">
            <a:extLst>
              <a:ext uri="{FF2B5EF4-FFF2-40B4-BE49-F238E27FC236}">
                <a16:creationId xmlns:a16="http://schemas.microsoft.com/office/drawing/2014/main" id="{C9EEDF88-B840-0170-4CD8-002089035C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8464" y="1958216"/>
            <a:ext cx="647361" cy="647361"/>
          </a:xfrm>
          <a:prstGeom prst="rect">
            <a:avLst/>
          </a:prstGeom>
        </p:spPr>
      </p:pic>
    </p:spTree>
    <p:extLst>
      <p:ext uri="{BB962C8B-B14F-4D97-AF65-F5344CB8AC3E}">
        <p14:creationId xmlns:p14="http://schemas.microsoft.com/office/powerpoint/2010/main" val="225916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DBAE-8CBD-47FB-A72E-C68A7F70F475}"/>
              </a:ext>
            </a:extLst>
          </p:cNvPr>
          <p:cNvSpPr>
            <a:spLocks noGrp="1"/>
          </p:cNvSpPr>
          <p:nvPr>
            <p:ph type="title"/>
          </p:nvPr>
        </p:nvSpPr>
        <p:spPr>
          <a:xfrm>
            <a:off x="1295402" y="747970"/>
            <a:ext cx="9601196" cy="756357"/>
          </a:xfrm>
        </p:spPr>
        <p:txBody>
          <a:bodyPr>
            <a:normAutofit fontScale="90000"/>
          </a:bodyPr>
          <a:lstStyle/>
          <a:p>
            <a:r>
              <a:rPr lang="en-US" b="1" dirty="0">
                <a:latin typeface="Times New Roman" panose="02020603050405020304" pitchFamily="18" charset="0"/>
                <a:cs typeface="Times New Roman" panose="02020603050405020304" pitchFamily="18" charset="0"/>
              </a:rPr>
              <a:t>WIOA &amp; ACWDB Overview</a:t>
            </a:r>
          </a:p>
        </p:txBody>
      </p:sp>
      <p:sp>
        <p:nvSpPr>
          <p:cNvPr id="3" name="Content Placeholder 2">
            <a:extLst>
              <a:ext uri="{FF2B5EF4-FFF2-40B4-BE49-F238E27FC236}">
                <a16:creationId xmlns:a16="http://schemas.microsoft.com/office/drawing/2014/main" id="{B946763E-47FA-40AA-BA66-BF358DABE6E8}"/>
              </a:ext>
            </a:extLst>
          </p:cNvPr>
          <p:cNvSpPr>
            <a:spLocks noGrp="1"/>
          </p:cNvSpPr>
          <p:nvPr>
            <p:ph idx="1"/>
          </p:nvPr>
        </p:nvSpPr>
        <p:spPr>
          <a:xfrm>
            <a:off x="1202919" y="1636890"/>
            <a:ext cx="9882770" cy="4502654"/>
          </a:xfrm>
        </p:spPr>
        <p:txBody>
          <a:bodyPr>
            <a:normAutofit/>
          </a:bodyPr>
          <a:lstStyle/>
          <a:p>
            <a:r>
              <a:rPr lang="en-US" sz="2000" b="1" dirty="0">
                <a:latin typeface="Times New Roman" panose="02020603050405020304" pitchFamily="18" charset="0"/>
                <a:cs typeface="Times New Roman" panose="02020603050405020304" pitchFamily="18" charset="0"/>
              </a:rPr>
              <a:t>Federal Workforce Innovation and Opportunity Act (WIOA) Title I program</a:t>
            </a:r>
          </a:p>
          <a:p>
            <a:r>
              <a:rPr lang="en-US" sz="2000" b="1" dirty="0">
                <a:latin typeface="Times New Roman" panose="02020603050405020304" pitchFamily="18" charset="0"/>
                <a:cs typeface="Times New Roman" panose="02020603050405020304" pitchFamily="18" charset="0"/>
              </a:rPr>
              <a:t>Department of Labor – Employment and Training Administration</a:t>
            </a:r>
          </a:p>
          <a:p>
            <a:r>
              <a:rPr lang="en-US" sz="2000" b="1" dirty="0">
                <a:latin typeface="Times New Roman" panose="02020603050405020304" pitchFamily="18" charset="0"/>
                <a:cs typeface="Times New Roman" panose="02020603050405020304" pitchFamily="18" charset="0"/>
              </a:rPr>
              <a:t>State of California – Employment Development Department </a:t>
            </a:r>
          </a:p>
          <a:p>
            <a:r>
              <a:rPr lang="en-US" sz="2000" b="1" dirty="0">
                <a:latin typeface="Times New Roman" panose="02020603050405020304" pitchFamily="18" charset="0"/>
                <a:cs typeface="Times New Roman" panose="02020603050405020304" pitchFamily="18" charset="0"/>
              </a:rPr>
              <a:t>Alameda County Workforce Development Board – one of two state-designated workforce boards in Alameda County (outside of Oakland).</a:t>
            </a:r>
          </a:p>
          <a:p>
            <a:endParaRPr lang="en-US" sz="2000" b="1" dirty="0">
              <a:latin typeface="Times New Roman" panose="02020603050405020304" pitchFamily="18" charset="0"/>
              <a:cs typeface="Times New Roman" panose="02020603050405020304" pitchFamily="18" charset="0"/>
            </a:endParaRPr>
          </a:p>
          <a:p>
            <a:pPr marL="457200" lvl="2" indent="0">
              <a:buNone/>
            </a:pPr>
            <a:r>
              <a:rPr lang="en-US" sz="2000" b="1" dirty="0">
                <a:solidFill>
                  <a:srgbClr val="0070C0"/>
                </a:solidFill>
                <a:latin typeface="Times New Roman" panose="02020603050405020304" pitchFamily="18" charset="0"/>
                <a:cs typeface="Times New Roman" panose="02020603050405020304" pitchFamily="18" charset="0"/>
              </a:rPr>
              <a:t>The local system establishes services through front-line service providers to equip Adults, Dislocated Workers, In-School Youth and Out-of-School Youth with career readiness services, career placement, skills training, and other post-secondary options.</a:t>
            </a:r>
          </a:p>
        </p:txBody>
      </p:sp>
      <p:sp>
        <p:nvSpPr>
          <p:cNvPr id="4" name="Slide Number Placeholder 3">
            <a:extLst>
              <a:ext uri="{FF2B5EF4-FFF2-40B4-BE49-F238E27FC236}">
                <a16:creationId xmlns:a16="http://schemas.microsoft.com/office/drawing/2014/main" id="{751449D7-52A4-49C2-93C1-71D8717D0884}"/>
              </a:ext>
            </a:extLst>
          </p:cNvPr>
          <p:cNvSpPr>
            <a:spLocks noGrp="1"/>
          </p:cNvSpPr>
          <p:nvPr>
            <p:ph type="sldNum" sz="quarter" idx="12"/>
          </p:nvPr>
        </p:nvSpPr>
        <p:spPr/>
        <p:txBody>
          <a:bodyPr/>
          <a:lstStyle/>
          <a:p>
            <a:fld id="{139A7E1C-AC36-4FA9-B4D9-4552F1B1BC81}" type="slidenum">
              <a:rPr lang="en-US" smtClean="0"/>
              <a:t>4</a:t>
            </a:fld>
            <a:endParaRPr lang="en-US"/>
          </a:p>
        </p:txBody>
      </p:sp>
    </p:spTree>
    <p:extLst>
      <p:ext uri="{BB962C8B-B14F-4D97-AF65-F5344CB8AC3E}">
        <p14:creationId xmlns:p14="http://schemas.microsoft.com/office/powerpoint/2010/main" val="321150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60" y="979080"/>
            <a:ext cx="9784080" cy="1580606"/>
          </a:xfrm>
        </p:spPr>
        <p:txBody>
          <a:bodyPr>
            <a:normAutofit/>
          </a:bodyPr>
          <a:lstStyle/>
          <a:p>
            <a:pPr marL="0" indent="0" algn="ctr">
              <a:buNone/>
            </a:pPr>
            <a:r>
              <a:rPr lang="en-US" sz="6600" b="1" dirty="0">
                <a:latin typeface="Times New Roman" panose="02020603050405020304" pitchFamily="18" charset="0"/>
                <a:cs typeface="Times New Roman" panose="02020603050405020304" pitchFamily="18" charset="0"/>
              </a:rPr>
              <a:t>RFP Specifics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18BE57C-4840-42A5-88D9-D3CC997943AD}"/>
              </a:ext>
            </a:extLst>
          </p:cNvPr>
          <p:cNvSpPr>
            <a:spLocks noGrp="1"/>
          </p:cNvSpPr>
          <p:nvPr>
            <p:ph type="sldNum" sz="quarter" idx="12"/>
          </p:nvPr>
        </p:nvSpPr>
        <p:spPr/>
        <p:txBody>
          <a:bodyPr/>
          <a:lstStyle/>
          <a:p>
            <a:fld id="{139A7E1C-AC36-4FA9-B4D9-4552F1B1BC81}" type="slidenum">
              <a:rPr lang="en-US" smtClean="0"/>
              <a:t>5</a:t>
            </a:fld>
            <a:endParaRPr lang="en-US"/>
          </a:p>
        </p:txBody>
      </p:sp>
      <p:pic>
        <p:nvPicPr>
          <p:cNvPr id="5" name="Picture 4" descr="A yellow puzzle piece completing a black puzzle">
            <a:extLst>
              <a:ext uri="{FF2B5EF4-FFF2-40B4-BE49-F238E27FC236}">
                <a16:creationId xmlns:a16="http://schemas.microsoft.com/office/drawing/2014/main" id="{8EFF6E2C-4E59-8F4D-8D02-9E143C305BF6}"/>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tretch>
            <a:fillRect/>
          </a:stretch>
        </p:blipFill>
        <p:spPr>
          <a:xfrm>
            <a:off x="3856715" y="2874695"/>
            <a:ext cx="4168943" cy="2779295"/>
          </a:xfrm>
          <a:prstGeom prst="rect">
            <a:avLst/>
          </a:prstGeom>
        </p:spPr>
      </p:pic>
    </p:spTree>
    <p:extLst>
      <p:ext uri="{BB962C8B-B14F-4D97-AF65-F5344CB8AC3E}">
        <p14:creationId xmlns:p14="http://schemas.microsoft.com/office/powerpoint/2010/main" val="414420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Desk with productivity items">
            <a:extLst>
              <a:ext uri="{FF2B5EF4-FFF2-40B4-BE49-F238E27FC236}">
                <a16:creationId xmlns:a16="http://schemas.microsoft.com/office/drawing/2014/main" id="{7747F7BF-C7D3-7980-B6C3-D9E2499A7D0A}"/>
              </a:ext>
            </a:extLst>
          </p:cNvPr>
          <p:cNvPicPr>
            <a:picLocks noChangeAspect="1"/>
          </p:cNvPicPr>
          <p:nvPr/>
        </p:nvPicPr>
        <p:blipFill>
          <a:blip r:embed="rId3">
            <a:alphaModFix amt="2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9B4ECB4-DD07-4A64-8FE0-A3625CDDAA9B}"/>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One Request  for Proposal</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(July 1, 2025 - June 30,2029)</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CB7D83-4046-4BD8-8080-20E8EA688076}"/>
              </a:ext>
            </a:extLst>
          </p:cNvPr>
          <p:cNvSpPr>
            <a:spLocks noGrp="1"/>
          </p:cNvSpPr>
          <p:nvPr>
            <p:ph idx="1"/>
          </p:nvPr>
        </p:nvSpPr>
        <p:spPr>
          <a:xfrm>
            <a:off x="1202919" y="2686756"/>
            <a:ext cx="9784080" cy="3918660"/>
          </a:xfrm>
        </p:spPr>
        <p:txBody>
          <a:bodyPr>
            <a:normAutofit/>
          </a:bodyPr>
          <a:lstStyle/>
          <a:p>
            <a:r>
              <a:rPr lang="en-US" b="1" dirty="0">
                <a:latin typeface="Times New Roman" panose="02020603050405020304" pitchFamily="18" charset="0"/>
                <a:cs typeface="Times New Roman" panose="02020603050405020304" pitchFamily="18" charset="0"/>
              </a:rPr>
              <a:t>Out of School Youth (OSY), 75% Funding Allocation</a:t>
            </a:r>
          </a:p>
          <a:p>
            <a:r>
              <a:rPr lang="en-US" b="1" dirty="0">
                <a:latin typeface="Times New Roman" panose="02020603050405020304" pitchFamily="18" charset="0"/>
                <a:cs typeface="Times New Roman" panose="02020603050405020304" pitchFamily="18" charset="0"/>
              </a:rPr>
              <a:t>Future Force Career Program</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 School Youth (ISY), 25% Funding Allocation</a:t>
            </a:r>
          </a:p>
          <a:p>
            <a:r>
              <a:rPr lang="en-US" b="1" dirty="0">
                <a:latin typeface="Times New Roman" panose="02020603050405020304" pitchFamily="18" charset="0"/>
                <a:cs typeface="Times New Roman" panose="02020603050405020304" pitchFamily="18" charset="0"/>
              </a:rPr>
              <a:t>Youth Innovation Program</a:t>
            </a:r>
          </a:p>
          <a:p>
            <a:endParaRPr lang="en-US" dirty="0"/>
          </a:p>
        </p:txBody>
      </p:sp>
      <p:sp>
        <p:nvSpPr>
          <p:cNvPr id="4" name="Slide Number Placeholder 3">
            <a:extLst>
              <a:ext uri="{FF2B5EF4-FFF2-40B4-BE49-F238E27FC236}">
                <a16:creationId xmlns:a16="http://schemas.microsoft.com/office/drawing/2014/main" id="{814F6F6A-6210-4262-9676-D500F3238A98}"/>
              </a:ext>
            </a:extLst>
          </p:cNvPr>
          <p:cNvSpPr>
            <a:spLocks noGrp="1"/>
          </p:cNvSpPr>
          <p:nvPr>
            <p:ph type="sldNum" sz="quarter" idx="12"/>
          </p:nvPr>
        </p:nvSpPr>
        <p:spPr/>
        <p:txBody>
          <a:bodyPr>
            <a:normAutofit/>
          </a:bodyPr>
          <a:lstStyle/>
          <a:p>
            <a:pPr>
              <a:spcAft>
                <a:spcPts val="600"/>
              </a:spcAft>
            </a:pPr>
            <a:fld id="{139A7E1C-AC36-4FA9-B4D9-4552F1B1BC81}" type="slidenum">
              <a:rPr lang="en-US" smtClean="0"/>
              <a:pPr>
                <a:spcAft>
                  <a:spcPts val="600"/>
                </a:spcAft>
              </a:pPr>
              <a:t>6</a:t>
            </a:fld>
            <a:endParaRPr lang="en-US"/>
          </a:p>
        </p:txBody>
      </p:sp>
    </p:spTree>
    <p:extLst>
      <p:ext uri="{BB962C8B-B14F-4D97-AF65-F5344CB8AC3E}">
        <p14:creationId xmlns:p14="http://schemas.microsoft.com/office/powerpoint/2010/main" val="264552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Geographic scope for OSY Services</a:t>
            </a:r>
          </a:p>
        </p:txBody>
      </p:sp>
      <p:sp>
        <p:nvSpPr>
          <p:cNvPr id="3" name="Content Placeholder 2"/>
          <p:cNvSpPr>
            <a:spLocks noGrp="1"/>
          </p:cNvSpPr>
          <p:nvPr>
            <p:ph idx="1"/>
          </p:nvPr>
        </p:nvSpPr>
        <p:spPr>
          <a:xfrm>
            <a:off x="1203960" y="1976339"/>
            <a:ext cx="9784080" cy="4206240"/>
          </a:xfrm>
        </p:spPr>
        <p:txBody>
          <a:bodyPr/>
          <a:lstStyle/>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C3C84B41-A406-4030-BEF3-A826C0302079}"/>
              </a:ext>
            </a:extLst>
          </p:cNvPr>
          <p:cNvSpPr>
            <a:spLocks noGrp="1"/>
          </p:cNvSpPr>
          <p:nvPr>
            <p:ph type="sldNum" sz="quarter" idx="12"/>
          </p:nvPr>
        </p:nvSpPr>
        <p:spPr/>
        <p:txBody>
          <a:bodyPr/>
          <a:lstStyle/>
          <a:p>
            <a:fld id="{139A7E1C-AC36-4FA9-B4D9-4552F1B1BC81}" type="slidenum">
              <a:rPr lang="en-US" smtClean="0"/>
              <a:t>7</a:t>
            </a:fld>
            <a:endParaRPr lang="en-US"/>
          </a:p>
        </p:txBody>
      </p:sp>
      <p:graphicFrame>
        <p:nvGraphicFramePr>
          <p:cNvPr id="5" name="Table 5">
            <a:extLst>
              <a:ext uri="{FF2B5EF4-FFF2-40B4-BE49-F238E27FC236}">
                <a16:creationId xmlns:a16="http://schemas.microsoft.com/office/drawing/2014/main" id="{43061B31-87C1-420B-BBA0-714118D2B325}"/>
              </a:ext>
            </a:extLst>
          </p:cNvPr>
          <p:cNvGraphicFramePr>
            <a:graphicFrameLocks noGrp="1"/>
          </p:cNvGraphicFramePr>
          <p:nvPr>
            <p:extLst>
              <p:ext uri="{D42A27DB-BD31-4B8C-83A1-F6EECF244321}">
                <p14:modId xmlns:p14="http://schemas.microsoft.com/office/powerpoint/2010/main" val="2030297444"/>
              </p:ext>
            </p:extLst>
          </p:nvPr>
        </p:nvGraphicFramePr>
        <p:xfrm>
          <a:off x="1391478" y="3339548"/>
          <a:ext cx="9231366" cy="2027582"/>
        </p:xfrm>
        <a:graphic>
          <a:graphicData uri="http://schemas.openxmlformats.org/drawingml/2006/table">
            <a:tbl>
              <a:tblPr firstRow="1" bandRow="1">
                <a:tableStyleId>{21E4AEA4-8DFA-4A89-87EB-49C32662AFE0}</a:tableStyleId>
              </a:tblPr>
              <a:tblGrid>
                <a:gridCol w="3011012">
                  <a:extLst>
                    <a:ext uri="{9D8B030D-6E8A-4147-A177-3AD203B41FA5}">
                      <a16:colId xmlns:a16="http://schemas.microsoft.com/office/drawing/2014/main" val="3610214007"/>
                    </a:ext>
                  </a:extLst>
                </a:gridCol>
                <a:gridCol w="3696153">
                  <a:extLst>
                    <a:ext uri="{9D8B030D-6E8A-4147-A177-3AD203B41FA5}">
                      <a16:colId xmlns:a16="http://schemas.microsoft.com/office/drawing/2014/main" val="3706183560"/>
                    </a:ext>
                  </a:extLst>
                </a:gridCol>
                <a:gridCol w="2524201">
                  <a:extLst>
                    <a:ext uri="{9D8B030D-6E8A-4147-A177-3AD203B41FA5}">
                      <a16:colId xmlns:a16="http://schemas.microsoft.com/office/drawing/2014/main" val="3921556612"/>
                    </a:ext>
                  </a:extLst>
                </a:gridCol>
              </a:tblGrid>
              <a:tr h="2027582">
                <a:tc>
                  <a:txBody>
                    <a:bodyPr/>
                    <a:lstStyle/>
                    <a:p>
                      <a:r>
                        <a:rPr lang="en-US" dirty="0"/>
                        <a:t>Alameda</a:t>
                      </a:r>
                    </a:p>
                    <a:p>
                      <a:r>
                        <a:rPr lang="en-US" dirty="0"/>
                        <a:t>Albany</a:t>
                      </a:r>
                    </a:p>
                    <a:p>
                      <a:r>
                        <a:rPr lang="en-US" dirty="0"/>
                        <a:t>Berkeley</a:t>
                      </a:r>
                    </a:p>
                    <a:p>
                      <a:r>
                        <a:rPr lang="en-US" dirty="0"/>
                        <a:t>Emeryville</a:t>
                      </a:r>
                    </a:p>
                    <a:p>
                      <a:r>
                        <a:rPr lang="en-US" dirty="0"/>
                        <a:t>Piedmont</a:t>
                      </a:r>
                      <a:endParaRPr lang="en-US" dirty="0">
                        <a:latin typeface="Calibri" panose="020F0502020204030204" pitchFamily="34" charset="0"/>
                        <a:cs typeface="Calibri" panose="020F0502020204030204" pitchFamily="34" charset="0"/>
                      </a:endParaRPr>
                    </a:p>
                  </a:txBody>
                  <a:tcPr>
                    <a:solidFill>
                      <a:schemeClr val="accent2"/>
                    </a:solidFill>
                  </a:tcPr>
                </a:tc>
                <a:tc>
                  <a:txBody>
                    <a:bodyPr/>
                    <a:lstStyle/>
                    <a:p>
                      <a:r>
                        <a:rPr lang="en-US" dirty="0"/>
                        <a:t>Hayward, San Leandro</a:t>
                      </a:r>
                    </a:p>
                    <a:p>
                      <a:r>
                        <a:rPr lang="en-US" dirty="0"/>
                        <a:t>San Lorenzo, Castro Valley</a:t>
                      </a:r>
                    </a:p>
                    <a:p>
                      <a:endParaRPr lang="en-US" dirty="0"/>
                    </a:p>
                    <a:p>
                      <a:r>
                        <a:rPr lang="en-US" dirty="0"/>
                        <a:t>Unincorporated areas of</a:t>
                      </a:r>
                    </a:p>
                    <a:p>
                      <a:r>
                        <a:rPr lang="en-US" dirty="0"/>
                        <a:t>Ashland, Cherryland and </a:t>
                      </a:r>
                    </a:p>
                    <a:p>
                      <a:r>
                        <a:rPr lang="en-US" dirty="0"/>
                        <a:t>Fairview and Hayward Acres</a:t>
                      </a:r>
                      <a:endParaRPr lang="en-US" dirty="0">
                        <a:latin typeface="Calibri" panose="020F0502020204030204" pitchFamily="34" charset="0"/>
                        <a:cs typeface="Calibri" panose="020F0502020204030204" pitchFamily="34" charset="0"/>
                      </a:endParaRPr>
                    </a:p>
                  </a:txBody>
                  <a:tcPr/>
                </a:tc>
                <a:tc>
                  <a:txBody>
                    <a:bodyPr/>
                    <a:lstStyle/>
                    <a:p>
                      <a:r>
                        <a:rPr lang="en-US" dirty="0"/>
                        <a:t>Fremont</a:t>
                      </a:r>
                    </a:p>
                    <a:p>
                      <a:r>
                        <a:rPr lang="en-US" dirty="0"/>
                        <a:t>Newark</a:t>
                      </a:r>
                    </a:p>
                    <a:p>
                      <a:r>
                        <a:rPr lang="en-US" dirty="0"/>
                        <a:t>Union City</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47499103"/>
                  </a:ext>
                </a:extLst>
              </a:tr>
            </a:tbl>
          </a:graphicData>
        </a:graphic>
      </p:graphicFrame>
      <p:graphicFrame>
        <p:nvGraphicFramePr>
          <p:cNvPr id="6" name="Table 6">
            <a:extLst>
              <a:ext uri="{FF2B5EF4-FFF2-40B4-BE49-F238E27FC236}">
                <a16:creationId xmlns:a16="http://schemas.microsoft.com/office/drawing/2014/main" id="{0B1E37B6-6A20-4216-90F5-FAEE9C45578A}"/>
              </a:ext>
            </a:extLst>
          </p:cNvPr>
          <p:cNvGraphicFramePr>
            <a:graphicFrameLocks noGrp="1"/>
          </p:cNvGraphicFramePr>
          <p:nvPr>
            <p:extLst>
              <p:ext uri="{D42A27DB-BD31-4B8C-83A1-F6EECF244321}">
                <p14:modId xmlns:p14="http://schemas.microsoft.com/office/powerpoint/2010/main" val="2608122466"/>
              </p:ext>
            </p:extLst>
          </p:nvPr>
        </p:nvGraphicFramePr>
        <p:xfrm>
          <a:off x="1391478" y="2699468"/>
          <a:ext cx="9231366" cy="640080"/>
        </p:xfrm>
        <a:graphic>
          <a:graphicData uri="http://schemas.openxmlformats.org/drawingml/2006/table">
            <a:tbl>
              <a:tblPr firstRow="1" bandRow="1">
                <a:tableStyleId>{0E3FDE45-AF77-4B5C-9715-49D594BDF05E}</a:tableStyleId>
              </a:tblPr>
              <a:tblGrid>
                <a:gridCol w="2994779">
                  <a:extLst>
                    <a:ext uri="{9D8B030D-6E8A-4147-A177-3AD203B41FA5}">
                      <a16:colId xmlns:a16="http://schemas.microsoft.com/office/drawing/2014/main" val="2462048211"/>
                    </a:ext>
                  </a:extLst>
                </a:gridCol>
                <a:gridCol w="3721882">
                  <a:extLst>
                    <a:ext uri="{9D8B030D-6E8A-4147-A177-3AD203B41FA5}">
                      <a16:colId xmlns:a16="http://schemas.microsoft.com/office/drawing/2014/main" val="3501475753"/>
                    </a:ext>
                  </a:extLst>
                </a:gridCol>
                <a:gridCol w="2514705">
                  <a:extLst>
                    <a:ext uri="{9D8B030D-6E8A-4147-A177-3AD203B41FA5}">
                      <a16:colId xmlns:a16="http://schemas.microsoft.com/office/drawing/2014/main" val="549746262"/>
                    </a:ext>
                  </a:extLst>
                </a:gridCol>
              </a:tblGrid>
              <a:tr h="609599">
                <a:tc>
                  <a:txBody>
                    <a:bodyPr/>
                    <a:lstStyle/>
                    <a:p>
                      <a:pPr algn="ctr"/>
                      <a:r>
                        <a:rPr lang="en-US" dirty="0"/>
                        <a:t>NORTH CITIES</a:t>
                      </a:r>
                    </a:p>
                    <a:p>
                      <a:pPr algn="ctr"/>
                      <a:r>
                        <a:rPr lang="en-US" dirty="0"/>
                        <a:t> </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a:t>EDEN</a:t>
                      </a:r>
                    </a:p>
                    <a:p>
                      <a:pPr algn="ctr"/>
                      <a:r>
                        <a:rPr lang="en-US" dirty="0"/>
                        <a:t> </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a:t>TRI-CITIES</a:t>
                      </a:r>
                    </a:p>
                    <a:p>
                      <a:pPr algn="ctr"/>
                      <a:r>
                        <a:rPr lang="en-US" dirty="0"/>
                        <a:t> </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76707805"/>
                  </a:ext>
                </a:extLst>
              </a:tr>
            </a:tbl>
          </a:graphicData>
        </a:graphic>
      </p:graphicFrame>
      <p:sp>
        <p:nvSpPr>
          <p:cNvPr id="7" name="Title 1">
            <a:extLst>
              <a:ext uri="{FF2B5EF4-FFF2-40B4-BE49-F238E27FC236}">
                <a16:creationId xmlns:a16="http://schemas.microsoft.com/office/drawing/2014/main" id="{A7822829-3C05-D9B9-8EFA-654B51C05F1F}"/>
              </a:ext>
            </a:extLst>
          </p:cNvPr>
          <p:cNvSpPr txBox="1">
            <a:spLocks/>
          </p:cNvSpPr>
          <p:nvPr/>
        </p:nvSpPr>
        <p:spPr>
          <a:xfrm>
            <a:off x="1295402" y="5223934"/>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i="1" dirty="0">
                <a:latin typeface="Calibri" panose="020F0502020204030204" pitchFamily="34" charset="0"/>
                <a:cs typeface="Calibri" panose="020F0502020204030204" pitchFamily="34" charset="0"/>
              </a:rPr>
              <a:t>No geographic requirement for ISY</a:t>
            </a:r>
          </a:p>
        </p:txBody>
      </p:sp>
    </p:spTree>
    <p:extLst>
      <p:ext uri="{BB962C8B-B14F-4D97-AF65-F5344CB8AC3E}">
        <p14:creationId xmlns:p14="http://schemas.microsoft.com/office/powerpoint/2010/main" val="328121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393" y="1042219"/>
            <a:ext cx="3410810" cy="4827638"/>
          </a:xfrm>
        </p:spPr>
        <p:txBody>
          <a:bodyPr>
            <a:normAutofit/>
          </a:bodyPr>
          <a:lstStyle/>
          <a:p>
            <a:r>
              <a:rPr lang="en-US" b="1" dirty="0">
                <a:solidFill>
                  <a:srgbClr val="099BDD"/>
                </a:solidFill>
                <a:latin typeface="Times New Roman" panose="02020603050405020304" pitchFamily="18" charset="0"/>
                <a:cs typeface="Times New Roman" panose="02020603050405020304" pitchFamily="18" charset="0"/>
              </a:rPr>
              <a:t>Out of school youth (OSY)</a:t>
            </a:r>
          </a:p>
        </p:txBody>
      </p:sp>
      <p:graphicFrame>
        <p:nvGraphicFramePr>
          <p:cNvPr id="46" name="Content Placeholder 2">
            <a:extLst>
              <a:ext uri="{FF2B5EF4-FFF2-40B4-BE49-F238E27FC236}">
                <a16:creationId xmlns:a16="http://schemas.microsoft.com/office/drawing/2014/main" id="{22E0F5EA-196E-362B-03AC-54E4C8E9CEB6}"/>
              </a:ext>
            </a:extLst>
          </p:cNvPr>
          <p:cNvGraphicFramePr>
            <a:graphicFrameLocks noGrp="1"/>
          </p:cNvGraphicFramePr>
          <p:nvPr>
            <p:ph idx="1"/>
            <p:extLst>
              <p:ext uri="{D42A27DB-BD31-4B8C-83A1-F6EECF244321}">
                <p14:modId xmlns:p14="http://schemas.microsoft.com/office/powerpoint/2010/main" val="1638536871"/>
              </p:ext>
            </p:extLst>
          </p:nvPr>
        </p:nvGraphicFramePr>
        <p:xfrm>
          <a:off x="4729315" y="639098"/>
          <a:ext cx="6822605" cy="3593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5BFFFAF-31AE-49F3-9351-29760A1838CC}"/>
              </a:ext>
            </a:extLst>
          </p:cNvPr>
          <p:cNvSpPr>
            <a:spLocks noGrp="1"/>
          </p:cNvSpPr>
          <p:nvPr>
            <p:ph type="sldNum" sz="quarter" idx="12"/>
          </p:nvPr>
        </p:nvSpPr>
        <p:spPr/>
        <p:txBody>
          <a:bodyPr>
            <a:normAutofit/>
          </a:bodyPr>
          <a:lstStyle/>
          <a:p>
            <a:pPr>
              <a:spcAft>
                <a:spcPts val="600"/>
              </a:spcAft>
            </a:pPr>
            <a:fld id="{139A7E1C-AC36-4FA9-B4D9-4552F1B1BC81}" type="slidenum">
              <a:rPr lang="en-US" smtClean="0"/>
              <a:pPr>
                <a:spcAft>
                  <a:spcPts val="600"/>
                </a:spcAft>
              </a:pPr>
              <a:t>8</a:t>
            </a:fld>
            <a:endParaRPr lang="en-US"/>
          </a:p>
        </p:txBody>
      </p:sp>
      <p:graphicFrame>
        <p:nvGraphicFramePr>
          <p:cNvPr id="8" name="Table 7">
            <a:extLst>
              <a:ext uri="{FF2B5EF4-FFF2-40B4-BE49-F238E27FC236}">
                <a16:creationId xmlns:a16="http://schemas.microsoft.com/office/drawing/2014/main" id="{39DA5ECC-1EB5-3F1C-B3FA-8F5E13D6D75F}"/>
              </a:ext>
            </a:extLst>
          </p:cNvPr>
          <p:cNvGraphicFramePr>
            <a:graphicFrameLocks noGrp="1"/>
          </p:cNvGraphicFramePr>
          <p:nvPr>
            <p:extLst>
              <p:ext uri="{D42A27DB-BD31-4B8C-83A1-F6EECF244321}">
                <p14:modId xmlns:p14="http://schemas.microsoft.com/office/powerpoint/2010/main" val="2421876460"/>
              </p:ext>
            </p:extLst>
          </p:nvPr>
        </p:nvGraphicFramePr>
        <p:xfrm>
          <a:off x="4548692" y="4026190"/>
          <a:ext cx="6822605" cy="1942810"/>
        </p:xfrm>
        <a:graphic>
          <a:graphicData uri="http://schemas.openxmlformats.org/drawingml/2006/table">
            <a:tbl>
              <a:tblPr firstRow="1" firstCol="1" bandRow="1">
                <a:tableStyleId>{5C22544A-7EE6-4342-B048-85BDC9FD1C3A}</a:tableStyleId>
              </a:tblPr>
              <a:tblGrid>
                <a:gridCol w="1919107">
                  <a:extLst>
                    <a:ext uri="{9D8B030D-6E8A-4147-A177-3AD203B41FA5}">
                      <a16:colId xmlns:a16="http://schemas.microsoft.com/office/drawing/2014/main" val="2485319798"/>
                    </a:ext>
                  </a:extLst>
                </a:gridCol>
                <a:gridCol w="2281090">
                  <a:extLst>
                    <a:ext uri="{9D8B030D-6E8A-4147-A177-3AD203B41FA5}">
                      <a16:colId xmlns:a16="http://schemas.microsoft.com/office/drawing/2014/main" val="2630326671"/>
                    </a:ext>
                  </a:extLst>
                </a:gridCol>
                <a:gridCol w="2622408">
                  <a:extLst>
                    <a:ext uri="{9D8B030D-6E8A-4147-A177-3AD203B41FA5}">
                      <a16:colId xmlns:a16="http://schemas.microsoft.com/office/drawing/2014/main" val="2422649056"/>
                    </a:ext>
                  </a:extLst>
                </a:gridCol>
              </a:tblGrid>
              <a:tr h="552077">
                <a:tc>
                  <a:txBody>
                    <a:bodyPr/>
                    <a:lstStyle/>
                    <a:p>
                      <a:pPr marL="0" marR="0" algn="l"/>
                      <a:r>
                        <a:rPr lang="en-US" sz="1600" dirty="0">
                          <a:effectLst/>
                        </a:rPr>
                        <a:t>Sub-Region</a:t>
                      </a:r>
                    </a:p>
                    <a:p>
                      <a:pPr marL="0" marR="0" algn="l"/>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600">
                          <a:effectLst/>
                        </a:rPr>
                        <a:t>% of Funding Allocation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600">
                          <a:effectLst/>
                        </a:rPr>
                        <a:t>Estimated Funding Amount</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68081208"/>
                  </a:ext>
                </a:extLst>
              </a:tr>
              <a:tr h="485941">
                <a:tc>
                  <a:txBody>
                    <a:bodyPr/>
                    <a:lstStyle/>
                    <a:p>
                      <a:pPr marL="457200" marR="0" algn="just"/>
                      <a:r>
                        <a:rPr lang="en-US" sz="1600">
                          <a:effectLst/>
                        </a:rPr>
                        <a:t>Eden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marR="0" algn="just"/>
                      <a:r>
                        <a:rPr lang="en-US" sz="1600" dirty="0">
                          <a:effectLst/>
                        </a:rPr>
                        <a:t>43%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marR="0" algn="just"/>
                      <a:r>
                        <a:rPr lang="en-US" sz="1600" dirty="0">
                          <a:effectLst/>
                        </a:rPr>
                        <a:t>$377,297</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9203525"/>
                  </a:ext>
                </a:extLst>
              </a:tr>
              <a:tr h="428434">
                <a:tc>
                  <a:txBody>
                    <a:bodyPr/>
                    <a:lstStyle/>
                    <a:p>
                      <a:pPr marL="457200" marR="0" algn="just"/>
                      <a:r>
                        <a:rPr lang="en-US" sz="1600">
                          <a:effectLst/>
                        </a:rPr>
                        <a:t>North Cities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marR="0" algn="just">
                        <a:lnSpc>
                          <a:spcPct val="107000"/>
                        </a:lnSpc>
                      </a:pPr>
                      <a:r>
                        <a:rPr lang="en-US" sz="1600" dirty="0">
                          <a:effectLst/>
                        </a:rPr>
                        <a:t>34%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marR="0" algn="just"/>
                      <a:r>
                        <a:rPr lang="en-US" sz="1600" dirty="0">
                          <a:effectLst/>
                        </a:rPr>
                        <a:t>$298,328</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07845643"/>
                  </a:ext>
                </a:extLst>
              </a:tr>
              <a:tr h="476358">
                <a:tc>
                  <a:txBody>
                    <a:bodyPr/>
                    <a:lstStyle/>
                    <a:p>
                      <a:pPr marL="457200" marR="0" algn="just"/>
                      <a:r>
                        <a:rPr lang="en-US" sz="1600">
                          <a:effectLst/>
                        </a:rPr>
                        <a:t>Tri-Cities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marR="0" algn="just"/>
                      <a:r>
                        <a:rPr lang="en-US" sz="1600">
                          <a:effectLst/>
                        </a:rPr>
                        <a:t>23%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marR="0" algn="just"/>
                      <a:r>
                        <a:rPr lang="en-US" sz="1600" dirty="0">
                          <a:effectLst/>
                        </a:rPr>
                        <a:t>$201,811</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6803265"/>
                  </a:ext>
                </a:extLst>
              </a:tr>
            </a:tbl>
          </a:graphicData>
        </a:graphic>
      </p:graphicFrame>
    </p:spTree>
    <p:extLst>
      <p:ext uri="{BB962C8B-B14F-4D97-AF65-F5344CB8AC3E}">
        <p14:creationId xmlns:p14="http://schemas.microsoft.com/office/powerpoint/2010/main" val="229146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a:extLst>
            <a:ext uri="{FF2B5EF4-FFF2-40B4-BE49-F238E27FC236}">
              <a16:creationId xmlns:a16="http://schemas.microsoft.com/office/drawing/2014/main" id="{FEA6F398-EA94-9B32-2F77-E0A073E89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971B5-3FE3-8C13-A7C4-5E03AA80047B}"/>
              </a:ext>
            </a:extLst>
          </p:cNvPr>
          <p:cNvSpPr>
            <a:spLocks noGrp="1"/>
          </p:cNvSpPr>
          <p:nvPr>
            <p:ph type="title"/>
          </p:nvPr>
        </p:nvSpPr>
        <p:spPr>
          <a:xfrm>
            <a:off x="973393" y="1042219"/>
            <a:ext cx="3410810" cy="4827638"/>
          </a:xfrm>
        </p:spPr>
        <p:txBody>
          <a:bodyPr>
            <a:normAutofit/>
          </a:bodyPr>
          <a:lstStyle/>
          <a:p>
            <a:r>
              <a:rPr lang="en-US" b="1" dirty="0">
                <a:solidFill>
                  <a:srgbClr val="099BDD"/>
                </a:solidFill>
                <a:latin typeface="Times New Roman" panose="02020603050405020304" pitchFamily="18" charset="0"/>
                <a:cs typeface="Times New Roman" panose="02020603050405020304" pitchFamily="18" charset="0"/>
              </a:rPr>
              <a:t>In School Youth (ISY)</a:t>
            </a:r>
          </a:p>
        </p:txBody>
      </p:sp>
      <p:graphicFrame>
        <p:nvGraphicFramePr>
          <p:cNvPr id="46" name="Content Placeholder 2">
            <a:extLst>
              <a:ext uri="{FF2B5EF4-FFF2-40B4-BE49-F238E27FC236}">
                <a16:creationId xmlns:a16="http://schemas.microsoft.com/office/drawing/2014/main" id="{C6C23F73-D42E-F92F-F888-28EF4207E0EB}"/>
              </a:ext>
            </a:extLst>
          </p:cNvPr>
          <p:cNvGraphicFramePr>
            <a:graphicFrameLocks noGrp="1"/>
          </p:cNvGraphicFramePr>
          <p:nvPr>
            <p:ph idx="1"/>
            <p:extLst>
              <p:ext uri="{D42A27DB-BD31-4B8C-83A1-F6EECF244321}">
                <p14:modId xmlns:p14="http://schemas.microsoft.com/office/powerpoint/2010/main" val="1729620186"/>
              </p:ext>
            </p:extLst>
          </p:nvPr>
        </p:nvGraphicFramePr>
        <p:xfrm>
          <a:off x="4729315" y="639098"/>
          <a:ext cx="6822605" cy="3593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a:extLst>
              <a:ext uri="{FF2B5EF4-FFF2-40B4-BE49-F238E27FC236}">
                <a16:creationId xmlns:a16="http://schemas.microsoft.com/office/drawing/2014/main" id="{1451C31C-6000-FF81-F002-CE28E4E2F5CA}"/>
              </a:ext>
            </a:extLst>
          </p:cNvPr>
          <p:cNvGraphicFramePr>
            <a:graphicFrameLocks noGrp="1"/>
          </p:cNvGraphicFramePr>
          <p:nvPr>
            <p:extLst>
              <p:ext uri="{D42A27DB-BD31-4B8C-83A1-F6EECF244321}">
                <p14:modId xmlns:p14="http://schemas.microsoft.com/office/powerpoint/2010/main" val="3857502273"/>
              </p:ext>
            </p:extLst>
          </p:nvPr>
        </p:nvGraphicFramePr>
        <p:xfrm>
          <a:off x="4729314" y="3930361"/>
          <a:ext cx="6822605" cy="1882099"/>
        </p:xfrm>
        <a:graphic>
          <a:graphicData uri="http://schemas.openxmlformats.org/drawingml/2006/table">
            <a:tbl>
              <a:tblPr firstRow="1" firstCol="1" bandRow="1">
                <a:tableStyleId>{5C22544A-7EE6-4342-B048-85BDC9FD1C3A}</a:tableStyleId>
              </a:tblPr>
              <a:tblGrid>
                <a:gridCol w="1919107">
                  <a:extLst>
                    <a:ext uri="{9D8B030D-6E8A-4147-A177-3AD203B41FA5}">
                      <a16:colId xmlns:a16="http://schemas.microsoft.com/office/drawing/2014/main" val="2485319798"/>
                    </a:ext>
                  </a:extLst>
                </a:gridCol>
                <a:gridCol w="2217786">
                  <a:extLst>
                    <a:ext uri="{9D8B030D-6E8A-4147-A177-3AD203B41FA5}">
                      <a16:colId xmlns:a16="http://schemas.microsoft.com/office/drawing/2014/main" val="2630326671"/>
                    </a:ext>
                  </a:extLst>
                </a:gridCol>
                <a:gridCol w="2685712">
                  <a:extLst>
                    <a:ext uri="{9D8B030D-6E8A-4147-A177-3AD203B41FA5}">
                      <a16:colId xmlns:a16="http://schemas.microsoft.com/office/drawing/2014/main" val="2422649056"/>
                    </a:ext>
                  </a:extLst>
                </a:gridCol>
              </a:tblGrid>
              <a:tr h="0">
                <a:tc gridSpan="3">
                  <a:txBody>
                    <a:bodyPr/>
                    <a:lstStyle/>
                    <a:p>
                      <a:pPr marL="0" marR="0" algn="ctr">
                        <a:lnSpc>
                          <a:spcPct val="107000"/>
                        </a:lnSpc>
                      </a:pPr>
                      <a:r>
                        <a:rPr lang="en-US" sz="1900" b="1" cap="none" spc="0" dirty="0">
                          <a:solidFill>
                            <a:schemeClr val="bg1"/>
                          </a:solidFill>
                          <a:effectLst/>
                        </a:rPr>
                        <a:t>Youth Innovation Program  </a:t>
                      </a:r>
                    </a:p>
                    <a:p>
                      <a:pPr marL="0" marR="0" algn="ctr">
                        <a:lnSpc>
                          <a:spcPct val="107000"/>
                        </a:lnSpc>
                      </a:pPr>
                      <a:endParaRPr lang="en-US" sz="1900" b="0" cap="none" spc="0" dirty="0">
                        <a:solidFill>
                          <a:schemeClr val="bg1"/>
                        </a:solidFill>
                        <a:effectLst/>
                        <a:latin typeface="Times New Roman" panose="02020603050405020304" pitchFamily="18" charset="0"/>
                        <a:ea typeface="Times New Roman" panose="02020603050405020304" pitchFamily="18" charset="0"/>
                      </a:endParaRPr>
                    </a:p>
                  </a:txBody>
                  <a:tcPr marL="176582" marR="176582" marT="108247"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8081208"/>
                  </a:ext>
                </a:extLst>
              </a:tr>
              <a:tr h="552077">
                <a:tc>
                  <a:txBody>
                    <a:bodyPr/>
                    <a:lstStyle/>
                    <a:p>
                      <a:pPr marL="457200" marR="0" algn="l"/>
                      <a:r>
                        <a:rPr lang="en-US" sz="1400" b="1" cap="none" spc="0" dirty="0">
                          <a:solidFill>
                            <a:schemeClr val="tx1"/>
                          </a:solidFill>
                          <a:effectLst/>
                        </a:rPr>
                        <a:t>Eden, North Cities, Tri-Valley or Tri-Cities</a:t>
                      </a:r>
                    </a:p>
                    <a:p>
                      <a:pPr marL="457200" marR="0" algn="just"/>
                      <a:r>
                        <a:rPr lang="en-US" sz="1400" b="1" cap="none" spc="0" dirty="0">
                          <a:solidFill>
                            <a:schemeClr val="tx1"/>
                          </a:solidFill>
                          <a:effectLst/>
                        </a:rPr>
                        <a:t> </a:t>
                      </a:r>
                      <a:endParaRPr lang="en-US" sz="1400" b="1" cap="none" spc="0" dirty="0">
                        <a:solidFill>
                          <a:schemeClr val="tx1"/>
                        </a:solidFill>
                        <a:effectLst/>
                        <a:latin typeface="Times New Roman" panose="02020603050405020304" pitchFamily="18" charset="0"/>
                        <a:ea typeface="Times New Roman" panose="02020603050405020304" pitchFamily="18" charset="0"/>
                      </a:endParaRPr>
                    </a:p>
                  </a:txBody>
                  <a:tcPr marL="176582" marR="176582" marT="108247" marB="0"/>
                </a:tc>
                <a:tc>
                  <a:txBody>
                    <a:bodyPr/>
                    <a:lstStyle/>
                    <a:p>
                      <a:pPr marL="0" marR="0" algn="ctr">
                        <a:lnSpc>
                          <a:spcPct val="107000"/>
                        </a:lnSpc>
                      </a:pPr>
                      <a:r>
                        <a:rPr lang="en-US" sz="1400" cap="none" spc="0" dirty="0">
                          <a:solidFill>
                            <a:schemeClr val="tx1"/>
                          </a:solidFill>
                          <a:effectLst/>
                        </a:rPr>
                        <a:t>            </a:t>
                      </a:r>
                    </a:p>
                    <a:p>
                      <a:pPr marL="0" marR="0" algn="ctr">
                        <a:lnSpc>
                          <a:spcPct val="107000"/>
                        </a:lnSpc>
                      </a:pPr>
                      <a:r>
                        <a:rPr lang="en-US" sz="1600" b="1" cap="none" spc="0" dirty="0">
                          <a:solidFill>
                            <a:schemeClr val="tx1"/>
                          </a:solidFill>
                          <a:effectLst/>
                        </a:rPr>
                        <a:t>25%</a:t>
                      </a:r>
                      <a:endParaRPr lang="en-US" sz="1600" b="1" cap="none" spc="0" dirty="0">
                        <a:solidFill>
                          <a:schemeClr val="tx1"/>
                        </a:solidFill>
                        <a:effectLst/>
                        <a:latin typeface="Times New Roman" panose="02020603050405020304" pitchFamily="18" charset="0"/>
                        <a:ea typeface="Times New Roman" panose="02020603050405020304" pitchFamily="18" charset="0"/>
                      </a:endParaRPr>
                    </a:p>
                  </a:txBody>
                  <a:tcPr marL="176582" marR="176582" marT="108247" marB="0"/>
                </a:tc>
                <a:tc>
                  <a:txBody>
                    <a:bodyPr/>
                    <a:lstStyle/>
                    <a:p>
                      <a:pPr marL="0" marR="0" algn="ctr"/>
                      <a:endParaRPr lang="en-US" sz="1400" cap="none" spc="0" dirty="0">
                        <a:solidFill>
                          <a:schemeClr val="tx1"/>
                        </a:solidFill>
                        <a:effectLst/>
                      </a:endParaRPr>
                    </a:p>
                    <a:p>
                      <a:pPr marL="0" marR="0" algn="ctr"/>
                      <a:r>
                        <a:rPr lang="en-US" sz="1600" b="1" cap="none" spc="0" dirty="0">
                          <a:solidFill>
                            <a:schemeClr val="tx1"/>
                          </a:solidFill>
                          <a:effectLst/>
                        </a:rPr>
                        <a:t>$292,479</a:t>
                      </a:r>
                      <a:endParaRPr lang="en-US" sz="1600" b="1" cap="none" spc="0" dirty="0">
                        <a:solidFill>
                          <a:schemeClr val="tx1"/>
                        </a:solidFill>
                        <a:effectLst/>
                        <a:latin typeface="Times New Roman" panose="02020603050405020304" pitchFamily="18" charset="0"/>
                        <a:ea typeface="Times New Roman" panose="02020603050405020304" pitchFamily="18" charset="0"/>
                      </a:endParaRPr>
                    </a:p>
                  </a:txBody>
                  <a:tcPr marL="176582" marR="176582" marT="108247" marB="0"/>
                </a:tc>
                <a:extLst>
                  <a:ext uri="{0D108BD9-81ED-4DB2-BD59-A6C34878D82A}">
                    <a16:rowId xmlns:a16="http://schemas.microsoft.com/office/drawing/2014/main" val="2329258251"/>
                  </a:ext>
                </a:extLst>
              </a:tr>
            </a:tbl>
          </a:graphicData>
        </a:graphic>
      </p:graphicFrame>
    </p:spTree>
    <p:extLst>
      <p:ext uri="{BB962C8B-B14F-4D97-AF65-F5344CB8AC3E}">
        <p14:creationId xmlns:p14="http://schemas.microsoft.com/office/powerpoint/2010/main" val="40208934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21966</TotalTime>
  <Words>1969</Words>
  <Application>Microsoft Office PowerPoint</Application>
  <PresentationFormat>Widescreen</PresentationFormat>
  <Paragraphs>271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Garamond</vt:lpstr>
      <vt:lpstr>Times New Roman</vt:lpstr>
      <vt:lpstr>Wingdings</vt:lpstr>
      <vt:lpstr>Organic</vt:lpstr>
      <vt:lpstr>Bidders’ Conference WIOA TITLE I Youth services  PY 2025 - 2029</vt:lpstr>
      <vt:lpstr>Table of Contents</vt:lpstr>
      <vt:lpstr>Welcome!!</vt:lpstr>
      <vt:lpstr>WIOA &amp; ACWDB Overview</vt:lpstr>
      <vt:lpstr>PowerPoint Presentation</vt:lpstr>
      <vt:lpstr>One Request  for Proposal (July 1, 2025 - June 30,2029)</vt:lpstr>
      <vt:lpstr>Geographic scope for OSY Services</vt:lpstr>
      <vt:lpstr>Out of school youth (OSY)</vt:lpstr>
      <vt:lpstr>In School Youth (ISY)</vt:lpstr>
      <vt:lpstr>Eligibility for In School &amp; Out of School Youth</vt:lpstr>
      <vt:lpstr>WIOA PROGRAM DESIGN REQUIREMENTS &amp; ENHANCED ELEMENTS</vt:lpstr>
      <vt:lpstr>WIOA PROGRAM DESIGN REQUIREMENTS &amp; ENHANCED ELEMENTS</vt:lpstr>
      <vt:lpstr>WIOA 14 ELEMENT PROGRAM DESIGN REQUIREMENTS  CLIENT CENTERED DESIGN</vt:lpstr>
      <vt:lpstr>WIOA 14 ELEMENT PROGRAM DESIGN REQUIREMENTS  CLIENT CENTERED DESIGN</vt:lpstr>
      <vt:lpstr>Eligible organizations/qualifications</vt:lpstr>
      <vt:lpstr>RFP TIMELINE  </vt:lpstr>
      <vt:lpstr>Submission of proposals</vt:lpstr>
      <vt:lpstr>Submission of proposals</vt:lpstr>
      <vt:lpstr>Question &amp; Answer</vt:lpstr>
      <vt:lpstr>Networking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Bidders Conference Comprehensive America’s Job Center of California (AJCC)</dc:title>
  <dc:creator>Garcia, Michele SSA</dc:creator>
  <cp:lastModifiedBy>Cruz, Ayana, SSA</cp:lastModifiedBy>
  <cp:revision>159</cp:revision>
  <cp:lastPrinted>2024-12-05T02:05:32Z</cp:lastPrinted>
  <dcterms:created xsi:type="dcterms:W3CDTF">2020-10-27T20:41:21Z</dcterms:created>
  <dcterms:modified xsi:type="dcterms:W3CDTF">2024-12-06T00:27:55Z</dcterms:modified>
</cp:coreProperties>
</file>