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sldIdLst>
    <p:sldId id="310" r:id="rId5"/>
    <p:sldId id="311" r:id="rId6"/>
    <p:sldId id="306" r:id="rId7"/>
    <p:sldId id="313" r:id="rId8"/>
    <p:sldId id="305" r:id="rId9"/>
    <p:sldId id="309" r:id="rId10"/>
    <p:sldId id="307" r:id="rId11"/>
    <p:sldId id="308" r:id="rId12"/>
    <p:sldId id="31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9" autoAdjust="0"/>
  </p:normalViewPr>
  <p:slideViewPr>
    <p:cSldViewPr snapToGrid="0">
      <p:cViewPr varScale="1">
        <p:scale>
          <a:sx n="67" d="100"/>
          <a:sy n="67" d="100"/>
        </p:scale>
        <p:origin x="60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8/17/2020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29586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8/17/2020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69906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8/17/2020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31224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8/17/2020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378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8/17/2020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97556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8/17/2020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41461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8/17/2020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50599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8/17/2020</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020986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8/17/2020</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89051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8/17/2020</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300824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25B2E19-FC1D-4205-A581-2B420FC08F18}"/>
              </a:ext>
            </a:extLst>
          </p:cNvPr>
          <p:cNvPicPr>
            <a:picLocks noChangeAspect="1"/>
          </p:cNvPicPr>
          <p:nvPr/>
        </p:nvPicPr>
        <p:blipFill>
          <a:blip r:embed="rId2"/>
          <a:stretch>
            <a:fillRect/>
          </a:stretch>
        </p:blipFill>
        <p:spPr>
          <a:xfrm>
            <a:off x="386955" y="206648"/>
            <a:ext cx="3794519" cy="584230"/>
          </a:xfrm>
          <a:prstGeom prst="rect">
            <a:avLst/>
          </a:prstGeom>
        </p:spPr>
      </p:pic>
      <p:sp>
        <p:nvSpPr>
          <p:cNvPr id="2" name="TextBox 1">
            <a:extLst>
              <a:ext uri="{FF2B5EF4-FFF2-40B4-BE49-F238E27FC236}">
                <a16:creationId xmlns:a16="http://schemas.microsoft.com/office/drawing/2014/main" id="{7D5E801C-0C25-4C10-A833-ABC1EF27CC7C}"/>
              </a:ext>
            </a:extLst>
          </p:cNvPr>
          <p:cNvSpPr txBox="1"/>
          <p:nvPr/>
        </p:nvSpPr>
        <p:spPr>
          <a:xfrm>
            <a:off x="769315" y="1137396"/>
            <a:ext cx="10765460" cy="400110"/>
          </a:xfrm>
          <a:prstGeom prst="rect">
            <a:avLst/>
          </a:prstGeom>
          <a:noFill/>
        </p:spPr>
        <p:txBody>
          <a:bodyPr wrap="square" rtlCol="0">
            <a:spAutoFit/>
          </a:bodyPr>
          <a:lstStyle/>
          <a:p>
            <a:r>
              <a:rPr lang="en-US" sz="2000" b="1" dirty="0">
                <a:latin typeface="Constantia" panose="02030602050306030303" pitchFamily="18" charset="0"/>
              </a:rPr>
              <a:t>Sub-Regional Workforce Network (SWN) Model Evaluation Research Questions</a:t>
            </a:r>
          </a:p>
        </p:txBody>
      </p:sp>
      <p:sp>
        <p:nvSpPr>
          <p:cNvPr id="6" name="TextBox 5">
            <a:extLst>
              <a:ext uri="{FF2B5EF4-FFF2-40B4-BE49-F238E27FC236}">
                <a16:creationId xmlns:a16="http://schemas.microsoft.com/office/drawing/2014/main" id="{6E6C1633-E7A1-4567-A89A-C7AC32398488}"/>
              </a:ext>
            </a:extLst>
          </p:cNvPr>
          <p:cNvSpPr txBox="1"/>
          <p:nvPr/>
        </p:nvSpPr>
        <p:spPr>
          <a:xfrm>
            <a:off x="1169788" y="3462824"/>
            <a:ext cx="10271520" cy="392415"/>
          </a:xfrm>
          <a:prstGeom prst="rect">
            <a:avLst/>
          </a:prstGeom>
          <a:noFill/>
        </p:spPr>
        <p:txBody>
          <a:bodyPr wrap="square" rtlCol="0">
            <a:spAutoFit/>
          </a:bodyPr>
          <a:lstStyle/>
          <a:p>
            <a:pPr algn="ctr"/>
            <a:r>
              <a:rPr lang="en-US" sz="1950" dirty="0"/>
              <a:t> </a:t>
            </a:r>
          </a:p>
        </p:txBody>
      </p:sp>
      <p:pic>
        <p:nvPicPr>
          <p:cNvPr id="7" name="Picture 6">
            <a:extLst>
              <a:ext uri="{FF2B5EF4-FFF2-40B4-BE49-F238E27FC236}">
                <a16:creationId xmlns:a16="http://schemas.microsoft.com/office/drawing/2014/main" id="{9F1B9DF0-3532-4DEB-963A-316DAE156EFA}"/>
              </a:ext>
            </a:extLst>
          </p:cNvPr>
          <p:cNvPicPr>
            <a:picLocks noChangeAspect="1"/>
          </p:cNvPicPr>
          <p:nvPr/>
        </p:nvPicPr>
        <p:blipFill>
          <a:blip r:embed="rId3"/>
          <a:stretch>
            <a:fillRect/>
          </a:stretch>
        </p:blipFill>
        <p:spPr>
          <a:xfrm>
            <a:off x="10693765" y="5782377"/>
            <a:ext cx="1121761" cy="837879"/>
          </a:xfrm>
          <a:prstGeom prst="rect">
            <a:avLst/>
          </a:prstGeom>
        </p:spPr>
      </p:pic>
      <p:sp>
        <p:nvSpPr>
          <p:cNvPr id="8" name="TextBox 7">
            <a:extLst>
              <a:ext uri="{FF2B5EF4-FFF2-40B4-BE49-F238E27FC236}">
                <a16:creationId xmlns:a16="http://schemas.microsoft.com/office/drawing/2014/main" id="{83A0DE36-D336-42DD-A35D-1C4AA9E2A356}"/>
              </a:ext>
            </a:extLst>
          </p:cNvPr>
          <p:cNvSpPr txBox="1"/>
          <p:nvPr/>
        </p:nvSpPr>
        <p:spPr>
          <a:xfrm>
            <a:off x="889658" y="1827230"/>
            <a:ext cx="10364987" cy="3893374"/>
          </a:xfrm>
          <a:prstGeom prst="rect">
            <a:avLst/>
          </a:prstGeom>
          <a:noFill/>
        </p:spPr>
        <p:txBody>
          <a:bodyPr wrap="square">
            <a:spAutoFit/>
          </a:bodyPr>
          <a:lstStyle/>
          <a:p>
            <a:pPr marL="285750" marR="0" indent="-285750">
              <a:spcBef>
                <a:spcPts val="0"/>
              </a:spcBef>
              <a:spcAft>
                <a:spcPts val="0"/>
              </a:spcAft>
              <a:buFont typeface="Arial" panose="020B0604020202020204" pitchFamily="34" charset="0"/>
              <a:buChar char="•"/>
            </a:pPr>
            <a:r>
              <a:rPr lang="en-US" sz="1900" b="1" dirty="0">
                <a:solidFill>
                  <a:srgbClr val="000000"/>
                </a:solidFill>
                <a:effectLst/>
                <a:latin typeface="Constantia" panose="02030602050306030303" pitchFamily="18" charset="0"/>
                <a:ea typeface="Times New Roman" panose="02020603050405020304" pitchFamily="18" charset="0"/>
                <a:cs typeface="Times New Roman" panose="02020603050405020304" pitchFamily="18" charset="0"/>
              </a:rPr>
              <a:t>Research Question 1 - </a:t>
            </a:r>
            <a:r>
              <a:rPr lang="en-US" sz="1900" dirty="0">
                <a:solidFill>
                  <a:srgbClr val="000000"/>
                </a:solidFill>
                <a:effectLst/>
                <a:latin typeface="Constantia" panose="02030602050306030303" pitchFamily="18" charset="0"/>
                <a:ea typeface="Times New Roman" panose="02020603050405020304" pitchFamily="18" charset="0"/>
                <a:cs typeface="Times New Roman" panose="02020603050405020304" pitchFamily="18" charset="0"/>
              </a:rPr>
              <a:t>Did ACWDB’s Adult and Dislocated Worker Career Services Providers adhere to the fidelity of the SWN model, by implementing core components of the model as Lead Coordinators within their sub-regions, and developing in-depth working relationships with SWN partners?</a:t>
            </a:r>
          </a:p>
          <a:p>
            <a:pPr marL="285750" marR="0" indent="-285750">
              <a:spcBef>
                <a:spcPts val="0"/>
              </a:spcBef>
              <a:spcAft>
                <a:spcPts val="0"/>
              </a:spcAft>
              <a:buFont typeface="Arial" panose="020B0604020202020204" pitchFamily="34" charset="0"/>
              <a:buChar char="•"/>
            </a:pPr>
            <a:endParaRPr lang="en-US" sz="1900" dirty="0">
              <a:solidFill>
                <a:srgbClr val="000000"/>
              </a:solidFill>
              <a:latin typeface="Constantia" panose="02030602050306030303" pitchFamily="18"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endParaRPr lang="en-US" sz="1900" dirty="0">
              <a:solidFill>
                <a:srgbClr val="000000"/>
              </a:solidFill>
              <a:effectLst/>
              <a:latin typeface="Constantia" panose="02030602050306030303" pitchFamily="18"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9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Research Question 2 - </a:t>
            </a: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Which themes and concepts surfaced that suggest emerging promising practices related to the SWN model?</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R="0">
              <a:spcBef>
                <a:spcPts val="0"/>
              </a:spcBef>
              <a:spcAft>
                <a:spcPts val="0"/>
              </a:spcAft>
            </a:pPr>
            <a:endParaRPr lang="en-US" sz="19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R="0">
              <a:spcBef>
                <a:spcPts val="0"/>
              </a:spcBef>
              <a:spcAft>
                <a:spcPts val="0"/>
              </a:spcAft>
            </a:pP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9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Research Question 3</a:t>
            </a:r>
            <a:r>
              <a:rPr lang="en-US" sz="19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Which findings serve as recommendations that can be leveraged to develop promising practices, service improvements, and partnership enhancements?</a:t>
            </a:r>
            <a:endParaRPr lang="en-US" sz="1900" b="1" dirty="0">
              <a:solidFill>
                <a:srgbClr val="000000"/>
              </a:solidFill>
              <a:effectLst/>
              <a:latin typeface="Constantia" panose="02030602050306030303" pitchFamily="18" charset="0"/>
              <a:ea typeface="Calibri" panose="020F0502020204030204" pitchFamily="34" charset="0"/>
              <a:cs typeface="Times New Roman" panose="02020603050405020304" pitchFamily="18" charset="0"/>
            </a:endParaRPr>
          </a:p>
          <a:p>
            <a:pPr marL="0" marR="0" algn="ctr">
              <a:spcBef>
                <a:spcPts val="0"/>
              </a:spcBef>
              <a:spcAft>
                <a:spcPts val="0"/>
              </a:spcAft>
            </a:pPr>
            <a:endParaRPr lang="en-US" sz="1900" b="1" dirty="0">
              <a:effectLst/>
              <a:latin typeface="Constantia" panose="0203060205030603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20675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25B2E19-FC1D-4205-A581-2B420FC08F18}"/>
              </a:ext>
            </a:extLst>
          </p:cNvPr>
          <p:cNvPicPr>
            <a:picLocks noChangeAspect="1"/>
          </p:cNvPicPr>
          <p:nvPr/>
        </p:nvPicPr>
        <p:blipFill>
          <a:blip r:embed="rId2"/>
          <a:stretch>
            <a:fillRect/>
          </a:stretch>
        </p:blipFill>
        <p:spPr>
          <a:xfrm>
            <a:off x="386955" y="206648"/>
            <a:ext cx="3794519" cy="584230"/>
          </a:xfrm>
          <a:prstGeom prst="rect">
            <a:avLst/>
          </a:prstGeom>
        </p:spPr>
      </p:pic>
      <p:sp>
        <p:nvSpPr>
          <p:cNvPr id="2" name="TextBox 1">
            <a:extLst>
              <a:ext uri="{FF2B5EF4-FFF2-40B4-BE49-F238E27FC236}">
                <a16:creationId xmlns:a16="http://schemas.microsoft.com/office/drawing/2014/main" id="{7D5E801C-0C25-4C10-A833-ABC1EF27CC7C}"/>
              </a:ext>
            </a:extLst>
          </p:cNvPr>
          <p:cNvSpPr txBox="1"/>
          <p:nvPr/>
        </p:nvSpPr>
        <p:spPr>
          <a:xfrm>
            <a:off x="0" y="1238695"/>
            <a:ext cx="10221220" cy="400110"/>
          </a:xfrm>
          <a:prstGeom prst="rect">
            <a:avLst/>
          </a:prstGeom>
          <a:noFill/>
        </p:spPr>
        <p:txBody>
          <a:bodyPr wrap="square" rtlCol="0">
            <a:spAutoFit/>
          </a:bodyPr>
          <a:lstStyle/>
          <a:p>
            <a:pPr algn="ctr"/>
            <a:r>
              <a:rPr lang="en-US" sz="2000" b="1" dirty="0">
                <a:latin typeface="Constantia" panose="02030602050306030303" pitchFamily="18" charset="0"/>
              </a:rPr>
              <a:t>Sub-Regional Workforce Network (SWN) Model Evaluation Methods </a:t>
            </a:r>
          </a:p>
        </p:txBody>
      </p:sp>
      <p:pic>
        <p:nvPicPr>
          <p:cNvPr id="7" name="Picture 6">
            <a:extLst>
              <a:ext uri="{FF2B5EF4-FFF2-40B4-BE49-F238E27FC236}">
                <a16:creationId xmlns:a16="http://schemas.microsoft.com/office/drawing/2014/main" id="{9F1B9DF0-3532-4DEB-963A-316DAE156EFA}"/>
              </a:ext>
            </a:extLst>
          </p:cNvPr>
          <p:cNvPicPr>
            <a:picLocks noChangeAspect="1"/>
          </p:cNvPicPr>
          <p:nvPr/>
        </p:nvPicPr>
        <p:blipFill>
          <a:blip r:embed="rId3"/>
          <a:stretch>
            <a:fillRect/>
          </a:stretch>
        </p:blipFill>
        <p:spPr>
          <a:xfrm>
            <a:off x="10772775" y="5714938"/>
            <a:ext cx="1121761" cy="837879"/>
          </a:xfrm>
          <a:prstGeom prst="rect">
            <a:avLst/>
          </a:prstGeom>
        </p:spPr>
      </p:pic>
      <p:sp>
        <p:nvSpPr>
          <p:cNvPr id="8" name="TextBox 7">
            <a:extLst>
              <a:ext uri="{FF2B5EF4-FFF2-40B4-BE49-F238E27FC236}">
                <a16:creationId xmlns:a16="http://schemas.microsoft.com/office/drawing/2014/main" id="{31AF4C70-ED9E-41AB-AE4E-3E58B70F51D7}"/>
              </a:ext>
            </a:extLst>
          </p:cNvPr>
          <p:cNvSpPr txBox="1"/>
          <p:nvPr/>
        </p:nvSpPr>
        <p:spPr>
          <a:xfrm>
            <a:off x="1163476" y="2018319"/>
            <a:ext cx="9865048" cy="4185761"/>
          </a:xfrm>
          <a:prstGeom prst="rect">
            <a:avLst/>
          </a:prstGeom>
          <a:noFill/>
        </p:spPr>
        <p:txBody>
          <a:bodyPr wrap="square">
            <a:spAutoFit/>
          </a:bodyPr>
          <a:lstStyle/>
          <a:p>
            <a:pPr marL="342900" indent="-342900">
              <a:buFont typeface="+mj-lt"/>
              <a:buAutoNum type="arabicPeriod"/>
            </a:pPr>
            <a:r>
              <a:rPr lang="en-US" sz="1900" dirty="0">
                <a:latin typeface="Times New Roman" panose="02020603050405020304" pitchFamily="18" charset="0"/>
                <a:ea typeface="Calibri" panose="020F0502020204030204" pitchFamily="34" charset="0"/>
                <a:cs typeface="Times New Roman" panose="02020603050405020304" pitchFamily="18" charset="0"/>
              </a:rPr>
              <a:t>Exploratory qualitative method determined</a:t>
            </a:r>
          </a:p>
          <a:p>
            <a:pPr marL="342900" indent="-342900">
              <a:buFont typeface="+mj-lt"/>
              <a:buAutoNum type="arabicPeriod"/>
            </a:pPr>
            <a:endParaRPr lang="en-US" sz="19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buFont typeface="+mj-lt"/>
              <a:buAutoNum type="arabicPeriod"/>
            </a:pPr>
            <a:endParaRPr lang="en-US" sz="19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buFont typeface="+mj-lt"/>
              <a:buAutoNum type="arabicPeriod"/>
            </a:pPr>
            <a:r>
              <a:rPr lang="en-US" sz="1900" dirty="0">
                <a:latin typeface="Times New Roman" panose="02020603050405020304" pitchFamily="18" charset="0"/>
                <a:ea typeface="Calibri" panose="020F0502020204030204" pitchFamily="34" charset="0"/>
                <a:cs typeface="Times New Roman" panose="02020603050405020304" pitchFamily="18" charset="0"/>
              </a:rPr>
              <a:t>Staff members engaged in the process initially to build consensus around the model’s core components by reviewing monthly service provider narrative reports and other documents</a:t>
            </a:r>
          </a:p>
          <a:p>
            <a:pPr marL="342900" indent="-342900">
              <a:buFont typeface="+mj-lt"/>
              <a:buAutoNum type="arabicPeriod"/>
            </a:pPr>
            <a:endParaRPr lang="en-US" sz="19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buFont typeface="+mj-lt"/>
              <a:buAutoNum type="arabicPeriod"/>
            </a:pPr>
            <a:endParaRPr lang="en-US" sz="19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buFont typeface="+mj-lt"/>
              <a:buAutoNum type="arabicPeriod"/>
            </a:pPr>
            <a:r>
              <a:rPr lang="en-US" sz="1900" dirty="0">
                <a:effectLst/>
                <a:latin typeface="Times New Roman" panose="02020603050405020304" pitchFamily="18" charset="0"/>
                <a:ea typeface="Calibri" panose="020F0502020204030204" pitchFamily="34" charset="0"/>
                <a:cs typeface="Times New Roman" panose="02020603050405020304" pitchFamily="18" charset="0"/>
              </a:rPr>
              <a:t>Developed two data collection tools to capture qualitative information and give balance to the findings and analysis:</a:t>
            </a:r>
          </a:p>
          <a:p>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buFont typeface="Arial" panose="020B0604020202020204" pitchFamily="34" charset="0"/>
              <a:buChar char="•"/>
            </a:pPr>
            <a:r>
              <a:rPr lang="en-US" sz="1900" dirty="0">
                <a:effectLst/>
                <a:latin typeface="Times New Roman" panose="02020603050405020304" pitchFamily="18" charset="0"/>
                <a:ea typeface="Calibri" panose="020F0502020204030204" pitchFamily="34" charset="0"/>
                <a:cs typeface="Times New Roman" panose="02020603050405020304" pitchFamily="18" charset="0"/>
              </a:rPr>
              <a:t>SWN Self-Assessment Tool </a:t>
            </a:r>
          </a:p>
          <a:p>
            <a:pPr lvl="1"/>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buFont typeface="Arial" panose="020B0604020202020204" pitchFamily="34" charset="0"/>
              <a:buChar char="•"/>
            </a:pPr>
            <a:r>
              <a:rPr lang="en-US" sz="1900" dirty="0">
                <a:effectLst/>
                <a:latin typeface="Times New Roman" panose="02020603050405020304" pitchFamily="18" charset="0"/>
                <a:ea typeface="Calibri" panose="020F0502020204030204" pitchFamily="34" charset="0"/>
                <a:cs typeface="Times New Roman" panose="02020603050405020304" pitchFamily="18" charset="0"/>
              </a:rPr>
              <a:t>Career Center Partner Survey</a:t>
            </a:r>
            <a:endParaRPr lang="en-US" sz="1900" dirty="0">
              <a:latin typeface="Times New Roman" panose="02020603050405020304" pitchFamily="18" charset="0"/>
              <a:cs typeface="Times New Roman" panose="02020603050405020304" pitchFamily="18" charset="0"/>
            </a:endParaRPr>
          </a:p>
          <a:p>
            <a:endParaRPr lang="en-US" sz="1900" dirty="0"/>
          </a:p>
        </p:txBody>
      </p:sp>
    </p:spTree>
    <p:extLst>
      <p:ext uri="{BB962C8B-B14F-4D97-AF65-F5344CB8AC3E}">
        <p14:creationId xmlns:p14="http://schemas.microsoft.com/office/powerpoint/2010/main" val="4002158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25B2E19-FC1D-4205-A581-2B420FC08F18}"/>
              </a:ext>
            </a:extLst>
          </p:cNvPr>
          <p:cNvPicPr>
            <a:picLocks noChangeAspect="1"/>
          </p:cNvPicPr>
          <p:nvPr/>
        </p:nvPicPr>
        <p:blipFill>
          <a:blip r:embed="rId2"/>
          <a:stretch>
            <a:fillRect/>
          </a:stretch>
        </p:blipFill>
        <p:spPr>
          <a:xfrm>
            <a:off x="386955" y="206648"/>
            <a:ext cx="3794519" cy="584230"/>
          </a:xfrm>
          <a:prstGeom prst="rect">
            <a:avLst/>
          </a:prstGeom>
        </p:spPr>
      </p:pic>
      <p:sp>
        <p:nvSpPr>
          <p:cNvPr id="2" name="TextBox 1">
            <a:extLst>
              <a:ext uri="{FF2B5EF4-FFF2-40B4-BE49-F238E27FC236}">
                <a16:creationId xmlns:a16="http://schemas.microsoft.com/office/drawing/2014/main" id="{7D5E801C-0C25-4C10-A833-ABC1EF27CC7C}"/>
              </a:ext>
            </a:extLst>
          </p:cNvPr>
          <p:cNvSpPr txBox="1"/>
          <p:nvPr/>
        </p:nvSpPr>
        <p:spPr>
          <a:xfrm>
            <a:off x="613912" y="1628757"/>
            <a:ext cx="7516119" cy="400110"/>
          </a:xfrm>
          <a:prstGeom prst="rect">
            <a:avLst/>
          </a:prstGeom>
          <a:noFill/>
        </p:spPr>
        <p:txBody>
          <a:bodyPr wrap="square" rtlCol="0">
            <a:spAutoFit/>
          </a:bodyPr>
          <a:lstStyle/>
          <a:p>
            <a:pPr algn="ctr"/>
            <a:r>
              <a:rPr lang="en-US" sz="2000" b="1" dirty="0">
                <a:latin typeface="Constantia" panose="02030602050306030303" pitchFamily="18" charset="0"/>
              </a:rPr>
              <a:t>Core Components/Concepts of the SWN Model </a:t>
            </a:r>
          </a:p>
        </p:txBody>
      </p:sp>
      <p:sp>
        <p:nvSpPr>
          <p:cNvPr id="6" name="TextBox 5">
            <a:extLst>
              <a:ext uri="{FF2B5EF4-FFF2-40B4-BE49-F238E27FC236}">
                <a16:creationId xmlns:a16="http://schemas.microsoft.com/office/drawing/2014/main" id="{6E6C1633-E7A1-4567-A89A-C7AC32398488}"/>
              </a:ext>
            </a:extLst>
          </p:cNvPr>
          <p:cNvSpPr txBox="1"/>
          <p:nvPr/>
        </p:nvSpPr>
        <p:spPr>
          <a:xfrm>
            <a:off x="1387767" y="2068114"/>
            <a:ext cx="9507738" cy="3282437"/>
          </a:xfrm>
          <a:prstGeom prst="rect">
            <a:avLst/>
          </a:prstGeom>
          <a:noFill/>
        </p:spPr>
        <p:txBody>
          <a:bodyPr wrap="square" rtlCol="0">
            <a:spAutoFit/>
          </a:bodyPr>
          <a:lstStyle/>
          <a:p>
            <a:endParaRPr lang="en-US" sz="1900" dirty="0"/>
          </a:p>
          <a:p>
            <a:pPr marL="457200" marR="0" lvl="0" indent="-457200">
              <a:lnSpc>
                <a:spcPct val="107000"/>
              </a:lnSpc>
              <a:spcBef>
                <a:spcPts val="0"/>
              </a:spcBef>
              <a:spcAft>
                <a:spcPts val="0"/>
              </a:spcAft>
              <a:buFont typeface="+mj-lt"/>
              <a:buAutoNum type="arabicPeriod"/>
            </a:pPr>
            <a:r>
              <a:rPr lang="en-US" sz="1900" dirty="0">
                <a:effectLst/>
                <a:latin typeface="Constantia" panose="02030602050306030303" pitchFamily="18" charset="0"/>
                <a:ea typeface="Calibri" panose="020F0502020204030204" pitchFamily="34" charset="0"/>
                <a:cs typeface="Times New Roman" panose="02020603050405020304" pitchFamily="18" charset="0"/>
              </a:rPr>
              <a:t>Expand job seeker access to services through outreach, cross-referrals, service coordination and co-enrollment with SWN partners;</a:t>
            </a:r>
          </a:p>
          <a:p>
            <a:pPr marL="457200" marR="0" lvl="0" indent="-457200">
              <a:lnSpc>
                <a:spcPct val="107000"/>
              </a:lnSpc>
              <a:spcBef>
                <a:spcPts val="0"/>
              </a:spcBef>
              <a:spcAft>
                <a:spcPts val="0"/>
              </a:spcAft>
              <a:buFont typeface="+mj-lt"/>
              <a:buAutoNum type="arabicPeriod"/>
            </a:pPr>
            <a:endParaRPr lang="en-US" sz="1900" dirty="0">
              <a:effectLst/>
              <a:latin typeface="Constantia" panose="02030602050306030303" pitchFamily="18" charset="0"/>
              <a:ea typeface="Calibri" panose="020F0502020204030204" pitchFamily="34" charset="0"/>
              <a:cs typeface="Times New Roman" panose="02020603050405020304" pitchFamily="18" charset="0"/>
            </a:endParaRPr>
          </a:p>
          <a:p>
            <a:pPr marL="457200" marR="0" lvl="0" indent="-457200">
              <a:lnSpc>
                <a:spcPct val="107000"/>
              </a:lnSpc>
              <a:spcBef>
                <a:spcPts val="0"/>
              </a:spcBef>
              <a:spcAft>
                <a:spcPts val="0"/>
              </a:spcAft>
              <a:buFont typeface="+mj-lt"/>
              <a:buAutoNum type="arabicPeriod"/>
            </a:pP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0" indent="-457200">
              <a:lnSpc>
                <a:spcPct val="107000"/>
              </a:lnSpc>
              <a:spcBef>
                <a:spcPts val="0"/>
              </a:spcBef>
              <a:spcAft>
                <a:spcPts val="0"/>
              </a:spcAft>
              <a:buFont typeface="+mj-lt"/>
              <a:buAutoNum type="arabicPeriod"/>
            </a:pPr>
            <a:r>
              <a:rPr lang="en-US" sz="1900" dirty="0">
                <a:effectLst/>
                <a:latin typeface="Constantia" panose="02030602050306030303" pitchFamily="18" charset="0"/>
                <a:ea typeface="Calibri" panose="020F0502020204030204" pitchFamily="34" charset="0"/>
                <a:cs typeface="Times New Roman" panose="02020603050405020304" pitchFamily="18" charset="0"/>
              </a:rPr>
              <a:t>Leverage SWN partnerships to facilitate strategy and resource development; and,</a:t>
            </a:r>
          </a:p>
          <a:p>
            <a:pPr marL="457200" marR="0" lvl="0" indent="-457200">
              <a:lnSpc>
                <a:spcPct val="107000"/>
              </a:lnSpc>
              <a:spcBef>
                <a:spcPts val="0"/>
              </a:spcBef>
              <a:spcAft>
                <a:spcPts val="0"/>
              </a:spcAft>
              <a:buFont typeface="+mj-lt"/>
              <a:buAutoNum type="arabicPeriod"/>
            </a:pPr>
            <a:endParaRPr lang="en-US" sz="1900" dirty="0">
              <a:effectLst/>
              <a:latin typeface="Constantia" panose="02030602050306030303" pitchFamily="18" charset="0"/>
              <a:ea typeface="Calibri" panose="020F0502020204030204" pitchFamily="34" charset="0"/>
              <a:cs typeface="Times New Roman" panose="02020603050405020304" pitchFamily="18" charset="0"/>
            </a:endParaRPr>
          </a:p>
          <a:p>
            <a:pPr marL="457200" marR="0" lvl="0" indent="-457200">
              <a:lnSpc>
                <a:spcPct val="107000"/>
              </a:lnSpc>
              <a:spcBef>
                <a:spcPts val="0"/>
              </a:spcBef>
              <a:spcAft>
                <a:spcPts val="0"/>
              </a:spcAft>
              <a:buFont typeface="+mj-lt"/>
              <a:buAutoNum type="arabicPeriod"/>
            </a:pP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0" indent="-457200">
              <a:lnSpc>
                <a:spcPct val="107000"/>
              </a:lnSpc>
              <a:spcBef>
                <a:spcPts val="0"/>
              </a:spcBef>
              <a:spcAft>
                <a:spcPts val="800"/>
              </a:spcAft>
              <a:buFont typeface="+mj-lt"/>
              <a:buAutoNum type="arabicPeriod"/>
            </a:pPr>
            <a:r>
              <a:rPr lang="en-US" sz="1900" dirty="0">
                <a:effectLst/>
                <a:latin typeface="Constantia" panose="02030602050306030303" pitchFamily="18" charset="0"/>
                <a:ea typeface="Calibri" panose="020F0502020204030204" pitchFamily="34" charset="0"/>
                <a:cs typeface="Times New Roman" panose="02020603050405020304" pitchFamily="18" charset="0"/>
              </a:rPr>
              <a:t>Use technology to better reach and serve job seeker clients.</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900" dirty="0"/>
              <a:t> </a:t>
            </a:r>
          </a:p>
        </p:txBody>
      </p:sp>
      <p:pic>
        <p:nvPicPr>
          <p:cNvPr id="7" name="Picture 6">
            <a:extLst>
              <a:ext uri="{FF2B5EF4-FFF2-40B4-BE49-F238E27FC236}">
                <a16:creationId xmlns:a16="http://schemas.microsoft.com/office/drawing/2014/main" id="{9F1B9DF0-3532-4DEB-963A-316DAE156EFA}"/>
              </a:ext>
            </a:extLst>
          </p:cNvPr>
          <p:cNvPicPr>
            <a:picLocks noChangeAspect="1"/>
          </p:cNvPicPr>
          <p:nvPr/>
        </p:nvPicPr>
        <p:blipFill>
          <a:blip r:embed="rId3"/>
          <a:stretch>
            <a:fillRect/>
          </a:stretch>
        </p:blipFill>
        <p:spPr>
          <a:xfrm>
            <a:off x="9773744" y="790878"/>
            <a:ext cx="1121761" cy="837879"/>
          </a:xfrm>
          <a:prstGeom prst="rect">
            <a:avLst/>
          </a:prstGeom>
        </p:spPr>
      </p:pic>
    </p:spTree>
    <p:extLst>
      <p:ext uri="{BB962C8B-B14F-4D97-AF65-F5344CB8AC3E}">
        <p14:creationId xmlns:p14="http://schemas.microsoft.com/office/powerpoint/2010/main" val="55389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25B2E19-FC1D-4205-A581-2B420FC08F18}"/>
              </a:ext>
            </a:extLst>
          </p:cNvPr>
          <p:cNvPicPr>
            <a:picLocks noChangeAspect="1"/>
          </p:cNvPicPr>
          <p:nvPr/>
        </p:nvPicPr>
        <p:blipFill>
          <a:blip r:embed="rId2"/>
          <a:stretch>
            <a:fillRect/>
          </a:stretch>
        </p:blipFill>
        <p:spPr>
          <a:xfrm>
            <a:off x="386955" y="206648"/>
            <a:ext cx="3794519" cy="584230"/>
          </a:xfrm>
          <a:prstGeom prst="rect">
            <a:avLst/>
          </a:prstGeom>
        </p:spPr>
      </p:pic>
      <p:sp>
        <p:nvSpPr>
          <p:cNvPr id="2" name="TextBox 1">
            <a:extLst>
              <a:ext uri="{FF2B5EF4-FFF2-40B4-BE49-F238E27FC236}">
                <a16:creationId xmlns:a16="http://schemas.microsoft.com/office/drawing/2014/main" id="{7D5E801C-0C25-4C10-A833-ABC1EF27CC7C}"/>
              </a:ext>
            </a:extLst>
          </p:cNvPr>
          <p:cNvSpPr txBox="1"/>
          <p:nvPr/>
        </p:nvSpPr>
        <p:spPr>
          <a:xfrm>
            <a:off x="125699" y="1889065"/>
            <a:ext cx="6569016" cy="400110"/>
          </a:xfrm>
          <a:prstGeom prst="rect">
            <a:avLst/>
          </a:prstGeom>
          <a:noFill/>
        </p:spPr>
        <p:txBody>
          <a:bodyPr wrap="square" rtlCol="0">
            <a:spAutoFit/>
          </a:bodyPr>
          <a:lstStyle/>
          <a:p>
            <a:pPr algn="ctr"/>
            <a:r>
              <a:rPr lang="en-US" sz="2000" b="1" dirty="0">
                <a:latin typeface="Constantia" panose="02030602050306030303" pitchFamily="18" charset="0"/>
              </a:rPr>
              <a:t>Operational Definitions and Examples</a:t>
            </a:r>
          </a:p>
        </p:txBody>
      </p:sp>
      <p:sp>
        <p:nvSpPr>
          <p:cNvPr id="6" name="TextBox 5">
            <a:extLst>
              <a:ext uri="{FF2B5EF4-FFF2-40B4-BE49-F238E27FC236}">
                <a16:creationId xmlns:a16="http://schemas.microsoft.com/office/drawing/2014/main" id="{6E6C1633-E7A1-4567-A89A-C7AC32398488}"/>
              </a:ext>
            </a:extLst>
          </p:cNvPr>
          <p:cNvSpPr txBox="1"/>
          <p:nvPr/>
        </p:nvSpPr>
        <p:spPr>
          <a:xfrm>
            <a:off x="1159329" y="2669104"/>
            <a:ext cx="10363199" cy="692497"/>
          </a:xfrm>
          <a:prstGeom prst="rect">
            <a:avLst/>
          </a:prstGeom>
          <a:noFill/>
        </p:spPr>
        <p:txBody>
          <a:bodyPr wrap="square" rtlCol="0">
            <a:spAutoFit/>
          </a:bodyPr>
          <a:lstStyle/>
          <a:p>
            <a:r>
              <a:rPr lang="en-US" sz="1900" dirty="0">
                <a:latin typeface="Constantia" panose="02030602050306030303" pitchFamily="18" charset="0"/>
              </a:rPr>
              <a:t>Refer to packet/ report for operational definitions and examples from our system on carrying out core components of the SWN model.</a:t>
            </a:r>
          </a:p>
        </p:txBody>
      </p:sp>
      <p:pic>
        <p:nvPicPr>
          <p:cNvPr id="7" name="Picture 6">
            <a:extLst>
              <a:ext uri="{FF2B5EF4-FFF2-40B4-BE49-F238E27FC236}">
                <a16:creationId xmlns:a16="http://schemas.microsoft.com/office/drawing/2014/main" id="{9F1B9DF0-3532-4DEB-963A-316DAE156EFA}"/>
              </a:ext>
            </a:extLst>
          </p:cNvPr>
          <p:cNvPicPr>
            <a:picLocks noChangeAspect="1"/>
          </p:cNvPicPr>
          <p:nvPr/>
        </p:nvPicPr>
        <p:blipFill>
          <a:blip r:embed="rId3"/>
          <a:stretch>
            <a:fillRect/>
          </a:stretch>
        </p:blipFill>
        <p:spPr>
          <a:xfrm>
            <a:off x="10011899" y="5415447"/>
            <a:ext cx="1121761" cy="837879"/>
          </a:xfrm>
          <a:prstGeom prst="rect">
            <a:avLst/>
          </a:prstGeom>
        </p:spPr>
      </p:pic>
    </p:spTree>
    <p:extLst>
      <p:ext uri="{BB962C8B-B14F-4D97-AF65-F5344CB8AC3E}">
        <p14:creationId xmlns:p14="http://schemas.microsoft.com/office/powerpoint/2010/main" val="334401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9403956-5F56-480C-964E-EF8ED24B5951}"/>
              </a:ext>
            </a:extLst>
          </p:cNvPr>
          <p:cNvSpPr>
            <a:spLocks noGrp="1"/>
          </p:cNvSpPr>
          <p:nvPr>
            <p:ph type="title"/>
          </p:nvPr>
        </p:nvSpPr>
        <p:spPr>
          <a:xfrm>
            <a:off x="446532" y="1552397"/>
            <a:ext cx="10462657" cy="3654081"/>
          </a:xfrm>
        </p:spPr>
        <p:txBody>
          <a:bodyPr vert="horz" lIns="91440" tIns="45720" rIns="91440" bIns="45720" rtlCol="0" anchor="ctr">
            <a:noAutofit/>
          </a:bodyPr>
          <a:lstStyle/>
          <a:p>
            <a:pPr>
              <a:lnSpc>
                <a:spcPct val="90000"/>
              </a:lnSpc>
            </a:pPr>
            <a:br>
              <a:rPr lang="en-US" sz="4000" b="0" kern="1200" cap="all" dirty="0">
                <a:solidFill>
                  <a:schemeClr val="tx2"/>
                </a:solidFill>
                <a:latin typeface="+mj-lt"/>
                <a:ea typeface="+mj-ea"/>
                <a:cs typeface="+mj-cs"/>
              </a:rPr>
            </a:br>
            <a:br>
              <a:rPr lang="en-US" sz="4000" b="0" kern="1200" cap="all" dirty="0">
                <a:solidFill>
                  <a:schemeClr val="tx2"/>
                </a:solidFill>
                <a:latin typeface="+mj-lt"/>
                <a:ea typeface="+mj-ea"/>
                <a:cs typeface="+mj-cs"/>
              </a:rPr>
            </a:br>
            <a:endParaRPr lang="en-US" sz="4000" b="0" kern="1200" cap="all" dirty="0">
              <a:solidFill>
                <a:schemeClr val="tx2"/>
              </a:solidFill>
              <a:latin typeface="+mj-lt"/>
              <a:ea typeface="+mj-ea"/>
              <a:cs typeface="+mj-cs"/>
            </a:endParaRPr>
          </a:p>
        </p:txBody>
      </p:sp>
      <p:pic>
        <p:nvPicPr>
          <p:cNvPr id="4" name="Picture 3">
            <a:extLst>
              <a:ext uri="{FF2B5EF4-FFF2-40B4-BE49-F238E27FC236}">
                <a16:creationId xmlns:a16="http://schemas.microsoft.com/office/drawing/2014/main" id="{A25B2E19-FC1D-4205-A581-2B420FC08F18}"/>
              </a:ext>
            </a:extLst>
          </p:cNvPr>
          <p:cNvPicPr>
            <a:picLocks noChangeAspect="1"/>
          </p:cNvPicPr>
          <p:nvPr/>
        </p:nvPicPr>
        <p:blipFill>
          <a:blip r:embed="rId2"/>
          <a:stretch>
            <a:fillRect/>
          </a:stretch>
        </p:blipFill>
        <p:spPr>
          <a:xfrm>
            <a:off x="386955" y="206648"/>
            <a:ext cx="3794519" cy="584230"/>
          </a:xfrm>
          <a:prstGeom prst="rect">
            <a:avLst/>
          </a:prstGeom>
        </p:spPr>
      </p:pic>
      <p:sp>
        <p:nvSpPr>
          <p:cNvPr id="6" name="TextBox 5">
            <a:extLst>
              <a:ext uri="{FF2B5EF4-FFF2-40B4-BE49-F238E27FC236}">
                <a16:creationId xmlns:a16="http://schemas.microsoft.com/office/drawing/2014/main" id="{0CBA76E9-C8A5-4CC6-AB9A-B26CD1349B60}"/>
              </a:ext>
            </a:extLst>
          </p:cNvPr>
          <p:cNvSpPr txBox="1"/>
          <p:nvPr/>
        </p:nvSpPr>
        <p:spPr>
          <a:xfrm>
            <a:off x="446532" y="882938"/>
            <a:ext cx="11447215" cy="1015663"/>
          </a:xfrm>
          <a:prstGeom prst="rect">
            <a:avLst/>
          </a:prstGeom>
          <a:noFill/>
        </p:spPr>
        <p:txBody>
          <a:bodyPr wrap="square">
            <a:spAutoFit/>
          </a:bodyPr>
          <a:lstStyle/>
          <a:p>
            <a:pPr marL="0" marR="0">
              <a:spcBef>
                <a:spcPts val="0"/>
              </a:spcBef>
              <a:spcAft>
                <a:spcPts val="0"/>
              </a:spcAft>
            </a:pPr>
            <a:r>
              <a:rPr lang="en-US" sz="2000" b="1" dirty="0">
                <a:solidFill>
                  <a:srgbClr val="000000"/>
                </a:solidFill>
                <a:effectLst/>
                <a:latin typeface="Constantia" panose="02030602050306030303" pitchFamily="18" charset="0"/>
                <a:ea typeface="Times New Roman" panose="02020603050405020304" pitchFamily="18" charset="0"/>
                <a:cs typeface="Times New Roman" panose="02020603050405020304" pitchFamily="18" charset="0"/>
              </a:rPr>
              <a:t>Did ACWDB’s Adult and Dislocated Worker Career Service Providers adhere to the fidelity of the SWN model, by implementing core components of the model as Lead Coordinators within their sub-regions, and developing in-depth working relationships with SWN partners?</a:t>
            </a:r>
            <a:endParaRPr lang="en-US" sz="2000" b="1" dirty="0">
              <a:effectLst/>
              <a:latin typeface="Constantia" panose="02030602050306030303" pitchFamily="18"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CF5600CA-20F5-4C65-92D7-CEFC73CACAFB}"/>
              </a:ext>
            </a:extLst>
          </p:cNvPr>
          <p:cNvSpPr txBox="1"/>
          <p:nvPr/>
        </p:nvSpPr>
        <p:spPr>
          <a:xfrm>
            <a:off x="446532" y="1997962"/>
            <a:ext cx="10279663" cy="4653390"/>
          </a:xfrm>
          <a:prstGeom prst="rect">
            <a:avLst/>
          </a:prstGeom>
          <a:noFill/>
        </p:spPr>
        <p:txBody>
          <a:bodyPr wrap="square">
            <a:spAutoFit/>
          </a:bodyPr>
          <a:lstStyle/>
          <a:p>
            <a:pPr>
              <a:lnSpc>
                <a:spcPct val="107000"/>
              </a:lnSpc>
              <a:spcAft>
                <a:spcPts val="800"/>
              </a:spcAft>
            </a:pPr>
            <a:r>
              <a:rPr lang="en-US" sz="1900" dirty="0">
                <a:latin typeface="Constantia" panose="02030602050306030303" pitchFamily="18" charset="0"/>
                <a:ea typeface="Calibri" panose="020F0502020204030204" pitchFamily="34" charset="0"/>
                <a:cs typeface="Times New Roman" panose="02020603050405020304" pitchFamily="18" charset="0"/>
              </a:rPr>
              <a:t>Career Services Providers more prominently engaged adult schools, employers, community colleges, and libraries but will need to do the following to better align with the SWN model: </a:t>
            </a:r>
          </a:p>
          <a:p>
            <a:pPr marL="342900" indent="-342900">
              <a:lnSpc>
                <a:spcPct val="107000"/>
              </a:lnSpc>
              <a:spcAft>
                <a:spcPts val="800"/>
              </a:spcAft>
              <a:buFont typeface="+mj-lt"/>
              <a:buAutoNum type="arabicPeriod"/>
            </a:pPr>
            <a:endParaRPr lang="en-US" sz="1900" dirty="0">
              <a:latin typeface="Constantia" panose="02030602050306030303" pitchFamily="18" charset="0"/>
              <a:ea typeface="Calibri" panose="020F0502020204030204" pitchFamily="34" charset="0"/>
              <a:cs typeface="Times New Roman" panose="02020603050405020304" pitchFamily="18" charset="0"/>
            </a:endParaRPr>
          </a:p>
          <a:p>
            <a:pPr marL="800100" lvl="1" indent="-342900">
              <a:lnSpc>
                <a:spcPct val="107000"/>
              </a:lnSpc>
              <a:spcAft>
                <a:spcPts val="800"/>
              </a:spcAft>
              <a:buFont typeface="+mj-lt"/>
              <a:buAutoNum type="arabicPeriod"/>
            </a:pPr>
            <a:r>
              <a:rPr lang="en-US" sz="1900" b="1" dirty="0">
                <a:latin typeface="Constantia" panose="02030602050306030303" pitchFamily="18" charset="0"/>
                <a:ea typeface="Calibri" panose="020F0502020204030204" pitchFamily="34" charset="0"/>
                <a:cs typeface="Times New Roman" panose="02020603050405020304" pitchFamily="18" charset="0"/>
              </a:rPr>
              <a:t>Build more robust partnerships </a:t>
            </a:r>
            <a:r>
              <a:rPr lang="en-US" sz="1900" dirty="0">
                <a:latin typeface="Constantia" panose="02030602050306030303" pitchFamily="18" charset="0"/>
                <a:ea typeface="Calibri" panose="020F0502020204030204" pitchFamily="34" charset="0"/>
                <a:cs typeface="Times New Roman" panose="02020603050405020304" pitchFamily="18" charset="0"/>
              </a:rPr>
              <a:t>with community-based organizations that serve people with disabilities, re-entry, and veterans.</a:t>
            </a:r>
          </a:p>
          <a:p>
            <a:pPr marL="800100" lvl="1" indent="-342900">
              <a:lnSpc>
                <a:spcPct val="107000"/>
              </a:lnSpc>
              <a:spcAft>
                <a:spcPts val="800"/>
              </a:spcAft>
              <a:buFont typeface="+mj-lt"/>
              <a:buAutoNum type="arabicPeriod"/>
            </a:pPr>
            <a:endParaRPr lang="en-US" sz="1900" dirty="0">
              <a:latin typeface="Constantia" panose="02030602050306030303" pitchFamily="18" charset="0"/>
              <a:ea typeface="Calibri" panose="020F0502020204030204" pitchFamily="34" charset="0"/>
              <a:cs typeface="Times New Roman" panose="02020603050405020304" pitchFamily="18" charset="0"/>
            </a:endParaRPr>
          </a:p>
          <a:p>
            <a:pPr marL="800100" lvl="1" indent="-342900">
              <a:lnSpc>
                <a:spcPct val="107000"/>
              </a:lnSpc>
              <a:spcAft>
                <a:spcPts val="800"/>
              </a:spcAft>
              <a:buFont typeface="+mj-lt"/>
              <a:buAutoNum type="arabicPeriod"/>
            </a:pPr>
            <a:r>
              <a:rPr lang="en-US" sz="1900" b="1" dirty="0">
                <a:latin typeface="Constantia" panose="02030602050306030303" pitchFamily="18" charset="0"/>
                <a:ea typeface="Calibri" panose="020F0502020204030204" pitchFamily="34" charset="0"/>
                <a:cs typeface="Times New Roman" panose="02020603050405020304" pitchFamily="18" charset="0"/>
              </a:rPr>
              <a:t>Make greater strides </a:t>
            </a:r>
            <a:r>
              <a:rPr lang="en-US" sz="1900" dirty="0">
                <a:latin typeface="Constantia" panose="02030602050306030303" pitchFamily="18" charset="0"/>
                <a:ea typeface="Calibri" panose="020F0502020204030204" pitchFamily="34" charset="0"/>
                <a:cs typeface="Times New Roman" panose="02020603050405020304" pitchFamily="18" charset="0"/>
              </a:rPr>
              <a:t>with the Social Services Agency</a:t>
            </a:r>
          </a:p>
          <a:p>
            <a:pPr marL="800100" lvl="1" indent="-342900">
              <a:lnSpc>
                <a:spcPct val="107000"/>
              </a:lnSpc>
              <a:spcAft>
                <a:spcPts val="800"/>
              </a:spcAft>
              <a:buFont typeface="+mj-lt"/>
              <a:buAutoNum type="arabicPeriod"/>
            </a:pPr>
            <a:endParaRPr lang="en-US" sz="1900" dirty="0">
              <a:latin typeface="Constantia" panose="02030602050306030303" pitchFamily="18" charset="0"/>
              <a:ea typeface="Calibri" panose="020F0502020204030204" pitchFamily="34" charset="0"/>
              <a:cs typeface="Times New Roman" panose="02020603050405020304" pitchFamily="18" charset="0"/>
            </a:endParaRPr>
          </a:p>
          <a:p>
            <a:pPr marL="800100" lvl="1" indent="-342900">
              <a:lnSpc>
                <a:spcPct val="107000"/>
              </a:lnSpc>
              <a:spcAft>
                <a:spcPts val="800"/>
              </a:spcAft>
              <a:buFont typeface="+mj-lt"/>
              <a:buAutoNum type="arabicPeriod"/>
            </a:pPr>
            <a:r>
              <a:rPr lang="en-US" sz="1900" b="1" dirty="0">
                <a:latin typeface="Constantia" panose="02030602050306030303" pitchFamily="18" charset="0"/>
                <a:ea typeface="Calibri" panose="020F0502020204030204" pitchFamily="34" charset="0"/>
                <a:cs typeface="Times New Roman" panose="02020603050405020304" pitchFamily="18" charset="0"/>
              </a:rPr>
              <a:t>Formalize their partnerships </a:t>
            </a:r>
            <a:r>
              <a:rPr lang="en-US" sz="1900" dirty="0">
                <a:latin typeface="Constantia" panose="02030602050306030303" pitchFamily="18" charset="0"/>
                <a:ea typeface="Calibri" panose="020F0502020204030204" pitchFamily="34" charset="0"/>
                <a:cs typeface="Times New Roman" panose="02020603050405020304" pitchFamily="18" charset="0"/>
              </a:rPr>
              <a:t>by establishing a co-enrollment process </a:t>
            </a:r>
          </a:p>
          <a:p>
            <a:pPr marL="800100" lvl="1" indent="-342900">
              <a:lnSpc>
                <a:spcPct val="107000"/>
              </a:lnSpc>
              <a:spcAft>
                <a:spcPts val="800"/>
              </a:spcAft>
              <a:buFont typeface="+mj-lt"/>
              <a:buAutoNum type="arabicPeriod"/>
            </a:pPr>
            <a:endParaRPr lang="en-US" sz="1900" dirty="0">
              <a:latin typeface="Constantia" panose="02030602050306030303" pitchFamily="18" charset="0"/>
              <a:ea typeface="Calibri" panose="020F0502020204030204" pitchFamily="34" charset="0"/>
              <a:cs typeface="Times New Roman" panose="02020603050405020304" pitchFamily="18" charset="0"/>
            </a:endParaRPr>
          </a:p>
          <a:p>
            <a:pPr marL="800100" lvl="1" indent="-342900">
              <a:lnSpc>
                <a:spcPct val="107000"/>
              </a:lnSpc>
              <a:spcAft>
                <a:spcPts val="800"/>
              </a:spcAft>
              <a:buFont typeface="+mj-lt"/>
              <a:buAutoNum type="arabicPeriod"/>
            </a:pPr>
            <a:r>
              <a:rPr lang="en-US" sz="1900" b="1" dirty="0">
                <a:effectLst/>
                <a:latin typeface="Constantia" panose="02030602050306030303" pitchFamily="18" charset="0"/>
                <a:ea typeface="Calibri" panose="020F0502020204030204" pitchFamily="34" charset="0"/>
                <a:cs typeface="Times New Roman" panose="02020603050405020304" pitchFamily="18" charset="0"/>
              </a:rPr>
              <a:t>Garner more partner intere</a:t>
            </a:r>
            <a:r>
              <a:rPr lang="en-US" sz="1900" b="1" dirty="0">
                <a:latin typeface="Constantia" panose="02030602050306030303" pitchFamily="18" charset="0"/>
                <a:ea typeface="Calibri" panose="020F0502020204030204" pitchFamily="34" charset="0"/>
                <a:cs typeface="Times New Roman" panose="02020603050405020304" pitchFamily="18" charset="0"/>
              </a:rPr>
              <a:t>st </a:t>
            </a:r>
            <a:r>
              <a:rPr lang="en-US" sz="1900" dirty="0">
                <a:latin typeface="Constantia" panose="02030602050306030303" pitchFamily="18" charset="0"/>
                <a:ea typeface="Calibri" panose="020F0502020204030204" pitchFamily="34" charset="0"/>
                <a:cs typeface="Times New Roman" panose="02020603050405020304" pitchFamily="18" charset="0"/>
              </a:rPr>
              <a:t>to have successful and well-attended partnership meetings.</a:t>
            </a:r>
            <a:endParaRPr lang="en-US" sz="1900" dirty="0">
              <a:effectLst/>
              <a:latin typeface="Constantia" panose="02030602050306030303" pitchFamily="18"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4BAF63AD-AA18-4465-A9E2-E1FF72F1323D}"/>
              </a:ext>
            </a:extLst>
          </p:cNvPr>
          <p:cNvSpPr txBox="1"/>
          <p:nvPr/>
        </p:nvSpPr>
        <p:spPr>
          <a:xfrm>
            <a:off x="180974" y="298708"/>
            <a:ext cx="2943225" cy="400110"/>
          </a:xfrm>
          <a:prstGeom prst="rect">
            <a:avLst/>
          </a:prstGeom>
          <a:noFill/>
        </p:spPr>
        <p:txBody>
          <a:bodyPr wrap="square">
            <a:spAutoFit/>
          </a:bodyPr>
          <a:lstStyle/>
          <a:p>
            <a:pPr marL="0" marR="0" algn="ctr">
              <a:spcBef>
                <a:spcPts val="0"/>
              </a:spcBef>
              <a:spcAft>
                <a:spcPts val="0"/>
              </a:spcAft>
            </a:pPr>
            <a:r>
              <a:rPr lang="en-US" sz="2000" b="1" dirty="0">
                <a:solidFill>
                  <a:schemeClr val="bg1"/>
                </a:solidFill>
                <a:effectLst/>
                <a:latin typeface="Constantia" panose="02030602050306030303" pitchFamily="18" charset="0"/>
                <a:ea typeface="Times New Roman" panose="02020603050405020304" pitchFamily="18" charset="0"/>
                <a:cs typeface="Times New Roman" panose="02020603050405020304" pitchFamily="18" charset="0"/>
              </a:rPr>
              <a:t>Research Question 1</a:t>
            </a:r>
          </a:p>
        </p:txBody>
      </p:sp>
      <p:pic>
        <p:nvPicPr>
          <p:cNvPr id="5" name="Picture 4">
            <a:extLst>
              <a:ext uri="{FF2B5EF4-FFF2-40B4-BE49-F238E27FC236}">
                <a16:creationId xmlns:a16="http://schemas.microsoft.com/office/drawing/2014/main" id="{43DE7190-7BE1-4E0D-BCCA-9CA02D6FD3D2}"/>
              </a:ext>
            </a:extLst>
          </p:cNvPr>
          <p:cNvPicPr>
            <a:picLocks noChangeAspect="1"/>
          </p:cNvPicPr>
          <p:nvPr/>
        </p:nvPicPr>
        <p:blipFill>
          <a:blip r:embed="rId3"/>
          <a:stretch>
            <a:fillRect/>
          </a:stretch>
        </p:blipFill>
        <p:spPr>
          <a:xfrm>
            <a:off x="10771986" y="5556122"/>
            <a:ext cx="1121761" cy="837879"/>
          </a:xfrm>
          <a:prstGeom prst="rect">
            <a:avLst/>
          </a:prstGeom>
        </p:spPr>
      </p:pic>
    </p:spTree>
    <p:extLst>
      <p:ext uri="{BB962C8B-B14F-4D97-AF65-F5344CB8AC3E}">
        <p14:creationId xmlns:p14="http://schemas.microsoft.com/office/powerpoint/2010/main" val="334505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9403956-5F56-480C-964E-EF8ED24B5951}"/>
              </a:ext>
            </a:extLst>
          </p:cNvPr>
          <p:cNvSpPr>
            <a:spLocks noGrp="1"/>
          </p:cNvSpPr>
          <p:nvPr>
            <p:ph type="title"/>
          </p:nvPr>
        </p:nvSpPr>
        <p:spPr>
          <a:xfrm>
            <a:off x="446532" y="1552397"/>
            <a:ext cx="10462657" cy="3654081"/>
          </a:xfrm>
        </p:spPr>
        <p:txBody>
          <a:bodyPr vert="horz" lIns="91440" tIns="45720" rIns="91440" bIns="45720" rtlCol="0" anchor="ctr">
            <a:noAutofit/>
          </a:bodyPr>
          <a:lstStyle/>
          <a:p>
            <a:pPr>
              <a:lnSpc>
                <a:spcPct val="90000"/>
              </a:lnSpc>
            </a:pPr>
            <a:br>
              <a:rPr lang="en-US" sz="4000" b="0" kern="1200" cap="all" dirty="0">
                <a:solidFill>
                  <a:schemeClr val="tx2"/>
                </a:solidFill>
                <a:latin typeface="+mj-lt"/>
                <a:ea typeface="+mj-ea"/>
                <a:cs typeface="+mj-cs"/>
              </a:rPr>
            </a:br>
            <a:br>
              <a:rPr lang="en-US" sz="4000" b="0" kern="1200" cap="all" dirty="0">
                <a:solidFill>
                  <a:schemeClr val="tx2"/>
                </a:solidFill>
                <a:latin typeface="+mj-lt"/>
                <a:ea typeface="+mj-ea"/>
                <a:cs typeface="+mj-cs"/>
              </a:rPr>
            </a:br>
            <a:endParaRPr lang="en-US" sz="4000" b="0" kern="1200" cap="all" dirty="0">
              <a:solidFill>
                <a:schemeClr val="tx2"/>
              </a:solidFill>
              <a:latin typeface="+mj-lt"/>
              <a:ea typeface="+mj-ea"/>
              <a:cs typeface="+mj-cs"/>
            </a:endParaRPr>
          </a:p>
        </p:txBody>
      </p:sp>
      <p:pic>
        <p:nvPicPr>
          <p:cNvPr id="4" name="Picture 3">
            <a:extLst>
              <a:ext uri="{FF2B5EF4-FFF2-40B4-BE49-F238E27FC236}">
                <a16:creationId xmlns:a16="http://schemas.microsoft.com/office/drawing/2014/main" id="{A25B2E19-FC1D-4205-A581-2B420FC08F18}"/>
              </a:ext>
            </a:extLst>
          </p:cNvPr>
          <p:cNvPicPr>
            <a:picLocks noChangeAspect="1"/>
          </p:cNvPicPr>
          <p:nvPr/>
        </p:nvPicPr>
        <p:blipFill>
          <a:blip r:embed="rId2"/>
          <a:stretch>
            <a:fillRect/>
          </a:stretch>
        </p:blipFill>
        <p:spPr>
          <a:xfrm>
            <a:off x="386955" y="206648"/>
            <a:ext cx="3794519" cy="584230"/>
          </a:xfrm>
          <a:prstGeom prst="rect">
            <a:avLst/>
          </a:prstGeom>
        </p:spPr>
      </p:pic>
      <p:sp>
        <p:nvSpPr>
          <p:cNvPr id="7" name="TextBox 6">
            <a:extLst>
              <a:ext uri="{FF2B5EF4-FFF2-40B4-BE49-F238E27FC236}">
                <a16:creationId xmlns:a16="http://schemas.microsoft.com/office/drawing/2014/main" id="{CF5600CA-20F5-4C65-92D7-CEFC73CACAFB}"/>
              </a:ext>
            </a:extLst>
          </p:cNvPr>
          <p:cNvSpPr txBox="1"/>
          <p:nvPr/>
        </p:nvSpPr>
        <p:spPr>
          <a:xfrm>
            <a:off x="446532" y="790878"/>
            <a:ext cx="11129138" cy="5721503"/>
          </a:xfrm>
          <a:prstGeom prst="rect">
            <a:avLst/>
          </a:prstGeom>
          <a:noFill/>
        </p:spPr>
        <p:txBody>
          <a:bodyPr wrap="square">
            <a:spAutoFit/>
          </a:bodyPr>
          <a:lstStyle/>
          <a:p>
            <a:pPr marL="342900" marR="0" lvl="0" indent="-342900">
              <a:lnSpc>
                <a:spcPct val="107000"/>
              </a:lnSpc>
              <a:spcBef>
                <a:spcPts val="0"/>
              </a:spcBef>
              <a:spcAft>
                <a:spcPts val="0"/>
              </a:spcAft>
              <a:buFont typeface="+mj-lt"/>
              <a:buAutoNum type="arabicPeriod" startAt="5"/>
            </a:pPr>
            <a:r>
              <a:rPr lang="en-US" b="1" dirty="0">
                <a:solidFill>
                  <a:srgbClr val="000000"/>
                </a:solidFill>
                <a:effectLst/>
                <a:latin typeface="Constantia" panose="02030602050306030303" pitchFamily="18" charset="0"/>
                <a:ea typeface="Times New Roman" panose="02020603050405020304" pitchFamily="18" charset="0"/>
                <a:cs typeface="Calibri" panose="020F0502020204030204" pitchFamily="34" charset="0"/>
              </a:rPr>
              <a:t>Information and Referrals</a:t>
            </a:r>
          </a:p>
          <a:p>
            <a:pPr marL="342900" marR="0" lvl="0" indent="-342900">
              <a:lnSpc>
                <a:spcPct val="107000"/>
              </a:lnSpc>
              <a:spcBef>
                <a:spcPts val="0"/>
              </a:spcBef>
              <a:spcAft>
                <a:spcPts val="0"/>
              </a:spcAft>
              <a:buFont typeface="+mj-lt"/>
              <a:buAutoNum type="arabicPeriod" startAt="5"/>
            </a:pP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marR="0" lvl="0">
              <a:lnSpc>
                <a:spcPct val="107000"/>
              </a:lnSpc>
              <a:spcBef>
                <a:spcPts val="0"/>
              </a:spcBef>
              <a:spcAft>
                <a:spcPts val="0"/>
              </a:spcAft>
            </a:pPr>
            <a:r>
              <a:rPr lang="en-U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r>
              <a:rPr lang="en-US" dirty="0">
                <a:solidFill>
                  <a:srgbClr val="000000"/>
                </a:solidFill>
                <a:effectLst/>
                <a:latin typeface="Constantia" panose="02030602050306030303" pitchFamily="18" charset="0"/>
                <a:ea typeface="Times New Roman" panose="02020603050405020304" pitchFamily="18" charset="0"/>
                <a:cs typeface="Calibri" panose="020F0502020204030204" pitchFamily="34" charset="0"/>
              </a:rPr>
              <a:t>CSPs scored highest on their ability to provide relevant information, attending to referred clients, and 	coordinating services. </a:t>
            </a:r>
          </a:p>
          <a:p>
            <a:pPr marR="0" lvl="0">
              <a:lnSpc>
                <a:spcPct val="107000"/>
              </a:lnSpc>
              <a:spcBef>
                <a:spcPts val="0"/>
              </a:spcBef>
              <a:spcAft>
                <a:spcPts val="0"/>
              </a:spcAft>
            </a:pPr>
            <a:endParaRPr lang="en-US" dirty="0">
              <a:solidFill>
                <a:srgbClr val="000000"/>
              </a:solidFill>
              <a:latin typeface="Constantia" panose="02030602050306030303" pitchFamily="18" charset="0"/>
              <a:ea typeface="Times New Roman" panose="02020603050405020304" pitchFamily="18" charset="0"/>
              <a:cs typeface="Calibri" panose="020F0502020204030204" pitchFamily="34" charset="0"/>
            </a:endParaRPr>
          </a:p>
          <a:p>
            <a:pPr marL="342900" marR="0" lvl="0" indent="-342900">
              <a:lnSpc>
                <a:spcPct val="107000"/>
              </a:lnSpc>
              <a:spcBef>
                <a:spcPts val="0"/>
              </a:spcBef>
              <a:spcAft>
                <a:spcPts val="0"/>
              </a:spcAft>
              <a:buFont typeface="+mj-lt"/>
              <a:buAutoNum type="arabicPeriod" startAt="6"/>
            </a:pPr>
            <a:r>
              <a:rPr lang="en-US" b="1" dirty="0">
                <a:solidFill>
                  <a:srgbClr val="000000"/>
                </a:solidFill>
                <a:effectLst/>
                <a:latin typeface="Constantia" panose="02030602050306030303" pitchFamily="18" charset="0"/>
                <a:ea typeface="Times New Roman" panose="02020603050405020304" pitchFamily="18" charset="0"/>
                <a:cs typeface="Calibri" panose="020F0502020204030204" pitchFamily="34" charset="0"/>
              </a:rPr>
              <a:t>Community Presence and Offsite Services</a:t>
            </a:r>
          </a:p>
          <a:p>
            <a:pPr marL="342900" marR="0" lvl="0" indent="-342900">
              <a:lnSpc>
                <a:spcPct val="107000"/>
              </a:lnSpc>
              <a:spcBef>
                <a:spcPts val="0"/>
              </a:spcBef>
              <a:spcAft>
                <a:spcPts val="0"/>
              </a:spcAft>
              <a:buFont typeface="+mj-lt"/>
              <a:buAutoNum type="arabicPeriod" startAt="6"/>
            </a:pP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marR="0" lvl="0">
              <a:lnSpc>
                <a:spcPct val="107000"/>
              </a:lnSpc>
              <a:spcBef>
                <a:spcPts val="0"/>
              </a:spcBef>
              <a:spcAft>
                <a:spcPts val="0"/>
              </a:spcAft>
            </a:pPr>
            <a:r>
              <a:rPr lang="en-US"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dirty="0">
                <a:solidFill>
                  <a:srgbClr val="000000"/>
                </a:solidFill>
                <a:effectLst/>
                <a:latin typeface="Constantia" panose="02030602050306030303" pitchFamily="18" charset="0"/>
                <a:ea typeface="Times New Roman" panose="02020603050405020304" pitchFamily="18" charset="0"/>
                <a:cs typeface="Calibri" panose="020F0502020204030204" pitchFamily="34" charset="0"/>
              </a:rPr>
              <a:t>CSPs generally scored the lowest in community presence, indicating that partners were neutral or 	disagreed that CSPs had robust presence with their organizations. While some CSPs had examples of 	offsite service delivery, such as partner orientations or outreach, CSPs generally scored lower on 	statements related to in-person interactions or offsite program connections within the community. </a:t>
            </a:r>
          </a:p>
          <a:p>
            <a:pPr marL="800100" marR="0" indent="-342900">
              <a:lnSpc>
                <a:spcPct val="107000"/>
              </a:lnSpc>
              <a:spcBef>
                <a:spcPts val="0"/>
              </a:spcBef>
              <a:spcAft>
                <a:spcPts val="800"/>
              </a:spcAft>
              <a:buFont typeface="+mj-lt"/>
              <a:buAutoNum type="arabicPeriod"/>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nSpc>
                <a:spcPct val="107000"/>
              </a:lnSpc>
              <a:spcBef>
                <a:spcPts val="0"/>
              </a:spcBef>
              <a:spcAft>
                <a:spcPts val="800"/>
              </a:spcAft>
              <a:buSzPct val="100000"/>
              <a:buFont typeface="+mj-lt"/>
              <a:buAutoNum type="arabicPeriod" startAt="7"/>
            </a:pPr>
            <a:r>
              <a:rPr lang="en-US" b="1" dirty="0">
                <a:solidFill>
                  <a:srgbClr val="000000"/>
                </a:solidFill>
                <a:effectLst/>
                <a:latin typeface="Constantia" panose="02030602050306030303" pitchFamily="18" charset="0"/>
                <a:ea typeface="Times New Roman" panose="02020603050405020304" pitchFamily="18" charset="0"/>
                <a:cs typeface="Calibri" panose="020F0502020204030204" pitchFamily="34" charset="0"/>
              </a:rPr>
              <a:t>What role do you think your local Career Center/CSP can play in assisting your clients with COVID-19 related issues? </a:t>
            </a:r>
          </a:p>
          <a:p>
            <a:pPr marL="342900" marR="0" indent="-342900">
              <a:lnSpc>
                <a:spcPct val="107000"/>
              </a:lnSpc>
              <a:spcBef>
                <a:spcPts val="0"/>
              </a:spcBef>
              <a:spcAft>
                <a:spcPts val="800"/>
              </a:spcAft>
              <a:buSzPct val="100000"/>
              <a:buFont typeface="+mj-lt"/>
              <a:buAutoNum type="arabicPeriod" startAt="7"/>
            </a:pPr>
            <a:endParaRPr lang="en-US" dirty="0">
              <a:solidFill>
                <a:srgbClr val="000000"/>
              </a:solidFill>
              <a:effectLst/>
              <a:latin typeface="Constantia" panose="02030602050306030303" pitchFamily="18" charset="0"/>
              <a:ea typeface="Times New Roman" panose="02020603050405020304" pitchFamily="18" charset="0"/>
              <a:cs typeface="Calibri" panose="020F0502020204030204" pitchFamily="34" charset="0"/>
            </a:endParaRPr>
          </a:p>
          <a:p>
            <a:pPr lvl="1">
              <a:lnSpc>
                <a:spcPct val="107000"/>
              </a:lnSpc>
              <a:spcAft>
                <a:spcPts val="800"/>
              </a:spcAft>
            </a:pPr>
            <a:r>
              <a:rPr lang="en-US" dirty="0">
                <a:solidFill>
                  <a:srgbClr val="000000"/>
                </a:solidFill>
                <a:effectLst/>
                <a:latin typeface="Constantia" panose="02030602050306030303" pitchFamily="18" charset="0"/>
                <a:ea typeface="Times New Roman" panose="02020603050405020304" pitchFamily="18" charset="0"/>
                <a:cs typeface="Calibri" panose="020F0502020204030204" pitchFamily="34" charset="0"/>
              </a:rPr>
              <a:t>	Partners believe that CSPs </a:t>
            </a:r>
            <a:r>
              <a:rPr lang="en-US" dirty="0">
                <a:solidFill>
                  <a:srgbClr val="000000"/>
                </a:solidFill>
                <a:latin typeface="Constantia" panose="02030602050306030303" pitchFamily="18" charset="0"/>
                <a:ea typeface="Times New Roman" panose="02020603050405020304" pitchFamily="18" charset="0"/>
                <a:cs typeface="Calibri" panose="020F0502020204030204" pitchFamily="34" charset="0"/>
              </a:rPr>
              <a:t>can host virtual job fairs (most common response), provide </a:t>
            </a:r>
            <a:r>
              <a:rPr lang="en-US" dirty="0">
                <a:solidFill>
                  <a:srgbClr val="000000"/>
                </a:solidFill>
                <a:effectLst/>
                <a:latin typeface="Constantia" panose="02030602050306030303" pitchFamily="18" charset="0"/>
                <a:ea typeface="Times New Roman" panose="02020603050405020304" pitchFamily="18" charset="0"/>
                <a:cs typeface="Calibri" panose="020F0502020204030204" pitchFamily="34" charset="0"/>
              </a:rPr>
              <a:t>information, 	online resources, help them understand opportunities and employers who are hiring, and help them 	understand transferrable skills.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a:extLst>
              <a:ext uri="{FF2B5EF4-FFF2-40B4-BE49-F238E27FC236}">
                <a16:creationId xmlns:a16="http://schemas.microsoft.com/office/drawing/2014/main" id="{C9DC75DC-7CBA-47DC-B1DA-ECFD9EE9618D}"/>
              </a:ext>
            </a:extLst>
          </p:cNvPr>
          <p:cNvPicPr>
            <a:picLocks noChangeAspect="1"/>
          </p:cNvPicPr>
          <p:nvPr/>
        </p:nvPicPr>
        <p:blipFill>
          <a:blip r:embed="rId3"/>
          <a:stretch>
            <a:fillRect/>
          </a:stretch>
        </p:blipFill>
        <p:spPr>
          <a:xfrm>
            <a:off x="11217107" y="6067122"/>
            <a:ext cx="836279" cy="681461"/>
          </a:xfrm>
          <a:prstGeom prst="rect">
            <a:avLst/>
          </a:prstGeom>
        </p:spPr>
      </p:pic>
      <p:sp>
        <p:nvSpPr>
          <p:cNvPr id="10" name="TextBox 9">
            <a:extLst>
              <a:ext uri="{FF2B5EF4-FFF2-40B4-BE49-F238E27FC236}">
                <a16:creationId xmlns:a16="http://schemas.microsoft.com/office/drawing/2014/main" id="{31524BA2-B4B3-4192-89B3-8A9B1421B64B}"/>
              </a:ext>
            </a:extLst>
          </p:cNvPr>
          <p:cNvSpPr txBox="1"/>
          <p:nvPr/>
        </p:nvSpPr>
        <p:spPr>
          <a:xfrm>
            <a:off x="180973" y="298708"/>
            <a:ext cx="3867151" cy="400110"/>
          </a:xfrm>
          <a:prstGeom prst="rect">
            <a:avLst/>
          </a:prstGeom>
          <a:noFill/>
        </p:spPr>
        <p:txBody>
          <a:bodyPr wrap="square">
            <a:spAutoFit/>
          </a:bodyPr>
          <a:lstStyle/>
          <a:p>
            <a:pPr marL="0" marR="0" algn="ctr">
              <a:spcBef>
                <a:spcPts val="0"/>
              </a:spcBef>
              <a:spcAft>
                <a:spcPts val="0"/>
              </a:spcAft>
            </a:pPr>
            <a:r>
              <a:rPr lang="en-US" sz="2000" b="1" dirty="0">
                <a:solidFill>
                  <a:schemeClr val="bg1"/>
                </a:solidFill>
                <a:effectLst/>
                <a:latin typeface="Constantia" panose="02030602050306030303" pitchFamily="18" charset="0"/>
                <a:ea typeface="Times New Roman" panose="02020603050405020304" pitchFamily="18" charset="0"/>
                <a:cs typeface="Times New Roman" panose="02020603050405020304" pitchFamily="18" charset="0"/>
              </a:rPr>
              <a:t>Research Question 1  Cont’d</a:t>
            </a:r>
          </a:p>
        </p:txBody>
      </p:sp>
    </p:spTree>
    <p:extLst>
      <p:ext uri="{BB962C8B-B14F-4D97-AF65-F5344CB8AC3E}">
        <p14:creationId xmlns:p14="http://schemas.microsoft.com/office/powerpoint/2010/main" val="2398387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25B2E19-FC1D-4205-A581-2B420FC08F18}"/>
              </a:ext>
            </a:extLst>
          </p:cNvPr>
          <p:cNvPicPr>
            <a:picLocks noChangeAspect="1"/>
          </p:cNvPicPr>
          <p:nvPr/>
        </p:nvPicPr>
        <p:blipFill>
          <a:blip r:embed="rId2"/>
          <a:stretch>
            <a:fillRect/>
          </a:stretch>
        </p:blipFill>
        <p:spPr>
          <a:xfrm>
            <a:off x="386955" y="206648"/>
            <a:ext cx="3794519" cy="584230"/>
          </a:xfrm>
          <a:prstGeom prst="rect">
            <a:avLst/>
          </a:prstGeom>
        </p:spPr>
      </p:pic>
      <p:sp>
        <p:nvSpPr>
          <p:cNvPr id="9" name="TextBox 8">
            <a:extLst>
              <a:ext uri="{FF2B5EF4-FFF2-40B4-BE49-F238E27FC236}">
                <a16:creationId xmlns:a16="http://schemas.microsoft.com/office/drawing/2014/main" id="{1C802B56-599A-45D8-BD4C-3AC787183864}"/>
              </a:ext>
            </a:extLst>
          </p:cNvPr>
          <p:cNvSpPr txBox="1"/>
          <p:nvPr/>
        </p:nvSpPr>
        <p:spPr>
          <a:xfrm>
            <a:off x="415529" y="790878"/>
            <a:ext cx="11671104" cy="1015663"/>
          </a:xfrm>
          <a:prstGeom prst="rect">
            <a:avLst/>
          </a:prstGeom>
          <a:noFill/>
        </p:spPr>
        <p:txBody>
          <a:bodyPr wrap="square">
            <a:spAutoFit/>
          </a:bodyPr>
          <a:lstStyle/>
          <a:p>
            <a:pPr marL="0" marR="0">
              <a:spcBef>
                <a:spcPts val="0"/>
              </a:spcBef>
              <a:spcAft>
                <a:spcPts val="0"/>
              </a:spcAft>
            </a:pPr>
            <a:r>
              <a:rPr lang="en-US" sz="2000" b="1" dirty="0">
                <a:solidFill>
                  <a:srgbClr val="000000"/>
                </a:solidFill>
                <a:effectLst/>
                <a:latin typeface="Constantia" panose="02030602050306030303" pitchFamily="18" charset="0"/>
                <a:ea typeface="Times New Roman" panose="02020603050405020304" pitchFamily="18" charset="0"/>
                <a:cs typeface="Times New Roman" panose="02020603050405020304" pitchFamily="18" charset="0"/>
              </a:rPr>
              <a:t>Which themes and concepts surfaced that suggest emerging promising practices related to the SWN model?</a:t>
            </a:r>
            <a:endParaRPr lang="en-US" sz="2000" b="1" dirty="0">
              <a:effectLst/>
              <a:latin typeface="Constantia" panose="02030602050306030303" pitchFamily="18" charset="0"/>
              <a:ea typeface="Calibri" panose="020F0502020204030204" pitchFamily="34" charset="0"/>
              <a:cs typeface="Times New Roman" panose="02020603050405020304" pitchFamily="18" charset="0"/>
            </a:endParaRPr>
          </a:p>
          <a:p>
            <a:pPr marL="0" marR="0">
              <a:spcBef>
                <a:spcPts val="0"/>
              </a:spcBef>
              <a:spcAft>
                <a:spcPts val="0"/>
              </a:spcAft>
            </a:pPr>
            <a:r>
              <a:rPr lang="en-US" sz="2000" b="1" dirty="0">
                <a:solidFill>
                  <a:srgbClr val="000000"/>
                </a:solidFill>
                <a:effectLst/>
                <a:latin typeface="Constantia" panose="02030602050306030303" pitchFamily="18" charset="0"/>
                <a:ea typeface="Times New Roman" panose="02020603050405020304" pitchFamily="18" charset="0"/>
                <a:cs typeface="Times New Roman" panose="02020603050405020304" pitchFamily="18" charset="0"/>
              </a:rPr>
              <a:t> </a:t>
            </a:r>
            <a:endParaRPr lang="en-US" sz="2000" b="1" dirty="0">
              <a:effectLst/>
              <a:latin typeface="Constantia" panose="02030602050306030303" pitchFamily="18"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204179FB-2073-44CD-992B-99687F59E0E0}"/>
              </a:ext>
            </a:extLst>
          </p:cNvPr>
          <p:cNvSpPr txBox="1"/>
          <p:nvPr/>
        </p:nvSpPr>
        <p:spPr>
          <a:xfrm>
            <a:off x="489595" y="1569205"/>
            <a:ext cx="11212810" cy="4821000"/>
          </a:xfrm>
          <a:prstGeom prst="rect">
            <a:avLst/>
          </a:prstGeom>
          <a:noFill/>
        </p:spPr>
        <p:txBody>
          <a:bodyPr wrap="square">
            <a:spAutoFit/>
          </a:bodyPr>
          <a:lstStyle/>
          <a:p>
            <a:pPr marL="342900" marR="0" lvl="0" indent="-342900">
              <a:lnSpc>
                <a:spcPct val="107000"/>
              </a:lnSpc>
              <a:spcBef>
                <a:spcPts val="0"/>
              </a:spcBef>
              <a:spcAft>
                <a:spcPts val="0"/>
              </a:spcAft>
              <a:buFont typeface="+mj-lt"/>
              <a:buAutoNum type="arabicPeriod"/>
            </a:pPr>
            <a:r>
              <a:rPr lang="en-US" sz="1800" b="1" dirty="0">
                <a:effectLst/>
                <a:latin typeface="Constantia" panose="02030602050306030303" pitchFamily="18" charset="0"/>
                <a:ea typeface="Calibri" panose="020F0502020204030204" pitchFamily="34" charset="0"/>
                <a:cs typeface="Times New Roman" panose="02020603050405020304" pitchFamily="18" charset="0"/>
              </a:rPr>
              <a:t>Service delivery, orientations, and workshops onsite at partner location </a:t>
            </a:r>
            <a:r>
              <a:rPr lang="en-US" sz="1800" dirty="0">
                <a:effectLst/>
                <a:latin typeface="Constantia" panose="02030602050306030303" pitchFamily="18" charset="0"/>
                <a:ea typeface="Calibri" panose="020F0502020204030204" pitchFamily="34" charset="0"/>
                <a:cs typeface="Times New Roman" panose="02020603050405020304" pitchFamily="18" charset="0"/>
              </a:rPr>
              <a:t>seems to yield promising results in terms of co-enrollments, building partner trust and rapport, and ensuring visibility in the community. As seen with the Eden Area AJCC, this level of community visibility seems to be positively linked to garnering partner interest and attendance in their quarterly partner meetings.</a:t>
            </a:r>
          </a:p>
          <a:p>
            <a:pPr marL="342900" marR="0" lvl="0" indent="-342900">
              <a:lnSpc>
                <a:spcPct val="107000"/>
              </a:lnSpc>
              <a:spcBef>
                <a:spcPts val="0"/>
              </a:spcBef>
              <a:spcAft>
                <a:spcPts val="0"/>
              </a:spcAft>
              <a:buFont typeface="+mj-lt"/>
              <a:buAutoNum type="arabicPeriod"/>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b="1" dirty="0">
                <a:effectLst/>
                <a:latin typeface="Constantia" panose="02030602050306030303" pitchFamily="18" charset="0"/>
                <a:ea typeface="Calibri" panose="020F0502020204030204" pitchFamily="34" charset="0"/>
                <a:cs typeface="Times New Roman" panose="02020603050405020304" pitchFamily="18" charset="0"/>
              </a:rPr>
              <a:t>Establishing a co-enrollment process </a:t>
            </a:r>
            <a:r>
              <a:rPr lang="en-US" sz="1800" dirty="0">
                <a:effectLst/>
                <a:latin typeface="Constantia" panose="02030602050306030303" pitchFamily="18" charset="0"/>
                <a:ea typeface="Calibri" panose="020F0502020204030204" pitchFamily="34" charset="0"/>
                <a:cs typeface="Times New Roman" panose="02020603050405020304" pitchFamily="18" charset="0"/>
              </a:rPr>
              <a:t>with SWN partners is a complement to the referral process, likely resulting in better outcomes.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indent="-342900">
              <a:lnSpc>
                <a:spcPct val="107000"/>
              </a:lnSpc>
              <a:spcBef>
                <a:spcPts val="0"/>
              </a:spcBef>
              <a:spcAft>
                <a:spcPts val="0"/>
              </a:spcAft>
              <a:buFont typeface="+mj-lt"/>
              <a:buAutoNum type="arabicPeriod"/>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effectLst/>
                <a:latin typeface="Constantia" panose="02030602050306030303" pitchFamily="18" charset="0"/>
                <a:ea typeface="Calibri" panose="020F0502020204030204" pitchFamily="34" charset="0"/>
                <a:cs typeface="Times New Roman" panose="02020603050405020304" pitchFamily="18" charset="0"/>
              </a:rPr>
              <a:t>Providers who have a </a:t>
            </a:r>
            <a:r>
              <a:rPr lang="en-US" sz="1800" b="1" dirty="0">
                <a:effectLst/>
                <a:latin typeface="Constantia" panose="02030602050306030303" pitchFamily="18" charset="0"/>
                <a:ea typeface="Calibri" panose="020F0502020204030204" pitchFamily="34" charset="0"/>
                <a:cs typeface="Times New Roman" panose="02020603050405020304" pitchFamily="18" charset="0"/>
              </a:rPr>
              <a:t>staff-person dedicated to outreach</a:t>
            </a:r>
            <a:r>
              <a:rPr lang="en-US" sz="1800" dirty="0">
                <a:effectLst/>
                <a:latin typeface="Constantia" panose="02030602050306030303" pitchFamily="18" charset="0"/>
                <a:ea typeface="Calibri" panose="020F0502020204030204" pitchFamily="34" charset="0"/>
                <a:cs typeface="Times New Roman" panose="02020603050405020304" pitchFamily="18" charset="0"/>
              </a:rPr>
              <a:t>, at least part time, seem to have a better presence in the community.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indent="-342900">
              <a:lnSpc>
                <a:spcPct val="107000"/>
              </a:lnSpc>
              <a:spcBef>
                <a:spcPts val="0"/>
              </a:spcBef>
              <a:spcAft>
                <a:spcPts val="0"/>
              </a:spcAft>
              <a:buFont typeface="+mj-lt"/>
              <a:buAutoNum type="arabicPeriod"/>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b="1" dirty="0">
                <a:effectLst/>
                <a:latin typeface="Constantia" panose="02030602050306030303" pitchFamily="18" charset="0"/>
                <a:ea typeface="Calibri" panose="020F0502020204030204" pitchFamily="34" charset="0"/>
                <a:cs typeface="Times New Roman" panose="02020603050405020304" pitchFamily="18" charset="0"/>
              </a:rPr>
              <a:t>Employer engagement tactics</a:t>
            </a:r>
            <a:r>
              <a:rPr lang="en-US" sz="1800" dirty="0">
                <a:effectLst/>
                <a:latin typeface="Constantia" panose="02030602050306030303" pitchFamily="18" charset="0"/>
                <a:ea typeface="Calibri" panose="020F0502020204030204" pitchFamily="34" charset="0"/>
                <a:cs typeface="Times New Roman" panose="02020603050405020304" pitchFamily="18" charset="0"/>
              </a:rPr>
              <a:t>, particularly Coffee Breaks with Employers in the Tri Valley, seems to yield positive responses from job seekers.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indent="-342900">
              <a:lnSpc>
                <a:spcPct val="107000"/>
              </a:lnSpc>
              <a:spcBef>
                <a:spcPts val="0"/>
              </a:spcBef>
              <a:spcAft>
                <a:spcPts val="0"/>
              </a:spcAft>
              <a:buFont typeface="+mj-lt"/>
              <a:buAutoNum type="arabicPeriod"/>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1800" dirty="0">
                <a:effectLst/>
                <a:latin typeface="Constantia" panose="02030602050306030303" pitchFamily="18" charset="0"/>
                <a:ea typeface="Calibri" panose="020F0502020204030204" pitchFamily="34" charset="0"/>
                <a:cs typeface="Times New Roman" panose="02020603050405020304" pitchFamily="18" charset="0"/>
              </a:rPr>
              <a:t>A </a:t>
            </a:r>
            <a:r>
              <a:rPr lang="en-US" sz="1800" b="1" dirty="0">
                <a:effectLst/>
                <a:latin typeface="Constantia" panose="02030602050306030303" pitchFamily="18" charset="0"/>
                <a:ea typeface="Calibri" panose="020F0502020204030204" pitchFamily="34" charset="0"/>
                <a:cs typeface="Times New Roman" panose="02020603050405020304" pitchFamily="18" charset="0"/>
              </a:rPr>
              <a:t>Community Newsletter </a:t>
            </a:r>
            <a:r>
              <a:rPr lang="en-US" sz="1800" dirty="0">
                <a:effectLst/>
                <a:latin typeface="Constantia" panose="02030602050306030303" pitchFamily="18" charset="0"/>
                <a:ea typeface="Calibri" panose="020F0502020204030204" pitchFamily="34" charset="0"/>
                <a:cs typeface="Times New Roman" panose="02020603050405020304" pitchFamily="18" charset="0"/>
              </a:rPr>
              <a:t>seems to be a key strategy in keeping partners and their clients well-informed about services and programs.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B0862A1-86CB-47BD-942A-153133BBD519}"/>
              </a:ext>
            </a:extLst>
          </p:cNvPr>
          <p:cNvSpPr txBox="1"/>
          <p:nvPr/>
        </p:nvSpPr>
        <p:spPr>
          <a:xfrm>
            <a:off x="263722" y="298708"/>
            <a:ext cx="2760014" cy="400110"/>
          </a:xfrm>
          <a:prstGeom prst="rect">
            <a:avLst/>
          </a:prstGeom>
          <a:noFill/>
        </p:spPr>
        <p:txBody>
          <a:bodyPr wrap="square">
            <a:spAutoFit/>
          </a:bodyPr>
          <a:lstStyle/>
          <a:p>
            <a:pPr marL="0" marR="0" algn="ctr">
              <a:spcBef>
                <a:spcPts val="0"/>
              </a:spcBef>
              <a:spcAft>
                <a:spcPts val="0"/>
              </a:spcAft>
            </a:pPr>
            <a:r>
              <a:rPr lang="en-US" sz="2000" b="1" dirty="0">
                <a:solidFill>
                  <a:schemeClr val="bg1"/>
                </a:solidFill>
                <a:effectLst/>
                <a:latin typeface="Constantia" panose="02030602050306030303" pitchFamily="18" charset="0"/>
                <a:ea typeface="Times New Roman" panose="02020603050405020304" pitchFamily="18" charset="0"/>
                <a:cs typeface="Times New Roman" panose="02020603050405020304" pitchFamily="18" charset="0"/>
              </a:rPr>
              <a:t>Research Question 2</a:t>
            </a:r>
          </a:p>
        </p:txBody>
      </p:sp>
      <p:pic>
        <p:nvPicPr>
          <p:cNvPr id="7" name="Picture 6">
            <a:extLst>
              <a:ext uri="{FF2B5EF4-FFF2-40B4-BE49-F238E27FC236}">
                <a16:creationId xmlns:a16="http://schemas.microsoft.com/office/drawing/2014/main" id="{77845DE1-74A4-4B69-9650-6DD85FD9A05B}"/>
              </a:ext>
            </a:extLst>
          </p:cNvPr>
          <p:cNvPicPr>
            <a:picLocks noChangeAspect="1"/>
          </p:cNvPicPr>
          <p:nvPr/>
        </p:nvPicPr>
        <p:blipFill>
          <a:blip r:embed="rId3"/>
          <a:stretch>
            <a:fillRect/>
          </a:stretch>
        </p:blipFill>
        <p:spPr>
          <a:xfrm>
            <a:off x="10637138" y="6067122"/>
            <a:ext cx="946004" cy="646166"/>
          </a:xfrm>
          <a:prstGeom prst="rect">
            <a:avLst/>
          </a:prstGeom>
        </p:spPr>
      </p:pic>
    </p:spTree>
    <p:extLst>
      <p:ext uri="{BB962C8B-B14F-4D97-AF65-F5344CB8AC3E}">
        <p14:creationId xmlns:p14="http://schemas.microsoft.com/office/powerpoint/2010/main" val="2804495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9403956-5F56-480C-964E-EF8ED24B5951}"/>
              </a:ext>
            </a:extLst>
          </p:cNvPr>
          <p:cNvSpPr>
            <a:spLocks noGrp="1"/>
          </p:cNvSpPr>
          <p:nvPr>
            <p:ph type="title"/>
          </p:nvPr>
        </p:nvSpPr>
        <p:spPr>
          <a:xfrm>
            <a:off x="446532" y="1552397"/>
            <a:ext cx="10462657" cy="3654081"/>
          </a:xfrm>
        </p:spPr>
        <p:txBody>
          <a:bodyPr vert="horz" lIns="91440" tIns="45720" rIns="91440" bIns="45720" rtlCol="0" anchor="ctr">
            <a:noAutofit/>
          </a:bodyPr>
          <a:lstStyle/>
          <a:p>
            <a:pPr>
              <a:lnSpc>
                <a:spcPct val="90000"/>
              </a:lnSpc>
            </a:pPr>
            <a:br>
              <a:rPr lang="en-US" sz="4000" b="0" kern="1200" cap="all" dirty="0">
                <a:solidFill>
                  <a:schemeClr val="tx2"/>
                </a:solidFill>
                <a:latin typeface="+mj-lt"/>
                <a:ea typeface="+mj-ea"/>
                <a:cs typeface="+mj-cs"/>
              </a:rPr>
            </a:br>
            <a:br>
              <a:rPr lang="en-US" sz="4000" b="0" kern="1200" cap="all" dirty="0">
                <a:solidFill>
                  <a:schemeClr val="tx2"/>
                </a:solidFill>
                <a:latin typeface="+mj-lt"/>
                <a:ea typeface="+mj-ea"/>
                <a:cs typeface="+mj-cs"/>
              </a:rPr>
            </a:br>
            <a:endParaRPr lang="en-US" sz="4000" b="0" kern="1200" cap="all" dirty="0">
              <a:solidFill>
                <a:schemeClr val="tx2"/>
              </a:solidFill>
              <a:latin typeface="+mj-lt"/>
              <a:ea typeface="+mj-ea"/>
              <a:cs typeface="+mj-cs"/>
            </a:endParaRPr>
          </a:p>
        </p:txBody>
      </p:sp>
      <p:pic>
        <p:nvPicPr>
          <p:cNvPr id="4" name="Picture 3">
            <a:extLst>
              <a:ext uri="{FF2B5EF4-FFF2-40B4-BE49-F238E27FC236}">
                <a16:creationId xmlns:a16="http://schemas.microsoft.com/office/drawing/2014/main" id="{A25B2E19-FC1D-4205-A581-2B420FC08F18}"/>
              </a:ext>
            </a:extLst>
          </p:cNvPr>
          <p:cNvPicPr>
            <a:picLocks noChangeAspect="1"/>
          </p:cNvPicPr>
          <p:nvPr/>
        </p:nvPicPr>
        <p:blipFill>
          <a:blip r:embed="rId2"/>
          <a:stretch>
            <a:fillRect/>
          </a:stretch>
        </p:blipFill>
        <p:spPr>
          <a:xfrm>
            <a:off x="386955" y="206648"/>
            <a:ext cx="3794519" cy="584230"/>
          </a:xfrm>
          <a:prstGeom prst="rect">
            <a:avLst/>
          </a:prstGeom>
        </p:spPr>
      </p:pic>
      <p:sp>
        <p:nvSpPr>
          <p:cNvPr id="6" name="TextBox 5">
            <a:extLst>
              <a:ext uri="{FF2B5EF4-FFF2-40B4-BE49-F238E27FC236}">
                <a16:creationId xmlns:a16="http://schemas.microsoft.com/office/drawing/2014/main" id="{F9BF27F9-B7D0-4553-B697-BEB8C3FF8146}"/>
              </a:ext>
            </a:extLst>
          </p:cNvPr>
          <p:cNvSpPr txBox="1"/>
          <p:nvPr/>
        </p:nvSpPr>
        <p:spPr>
          <a:xfrm>
            <a:off x="514350" y="873420"/>
            <a:ext cx="10868026" cy="707886"/>
          </a:xfrm>
          <a:prstGeom prst="rect">
            <a:avLst/>
          </a:prstGeom>
          <a:noFill/>
        </p:spPr>
        <p:txBody>
          <a:bodyPr wrap="square">
            <a:spAutoFit/>
          </a:bodyPr>
          <a:lstStyle/>
          <a:p>
            <a:pPr marL="0" marR="0">
              <a:spcBef>
                <a:spcPts val="0"/>
              </a:spcBef>
              <a:spcAft>
                <a:spcPts val="0"/>
              </a:spcAft>
            </a:pPr>
            <a:r>
              <a:rPr lang="en-US" sz="2000" b="1" dirty="0">
                <a:solidFill>
                  <a:srgbClr val="000000"/>
                </a:solidFill>
                <a:effectLst/>
                <a:latin typeface="Constantia" panose="02030602050306030303" pitchFamily="18" charset="0"/>
                <a:ea typeface="Times New Roman" panose="02020603050405020304" pitchFamily="18" charset="0"/>
                <a:cs typeface="Times New Roman" panose="02020603050405020304" pitchFamily="18" charset="0"/>
              </a:rPr>
              <a:t>Which findings serve as recommendations that can be leveraged to develop promising practices, service improvements, and partnership enhancements?</a:t>
            </a:r>
            <a:endParaRPr lang="en-US" sz="2000" b="1" dirty="0">
              <a:effectLst/>
              <a:latin typeface="Constantia" panose="02030602050306030303" pitchFamily="18"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7541AFEA-6F05-4890-A2C9-1E7F413AB8D6}"/>
              </a:ext>
            </a:extLst>
          </p:cNvPr>
          <p:cNvSpPr txBox="1"/>
          <p:nvPr/>
        </p:nvSpPr>
        <p:spPr>
          <a:xfrm>
            <a:off x="638175" y="1842373"/>
            <a:ext cx="10744201" cy="4524637"/>
          </a:xfrm>
          <a:prstGeom prst="rect">
            <a:avLst/>
          </a:prstGeom>
          <a:noFill/>
        </p:spPr>
        <p:txBody>
          <a:bodyPr wrap="square">
            <a:spAutoFit/>
          </a:bodyPr>
          <a:lstStyle/>
          <a:p>
            <a:pPr marL="342900" marR="0" lvl="0" indent="-342900">
              <a:lnSpc>
                <a:spcPct val="107000"/>
              </a:lnSpc>
              <a:spcBef>
                <a:spcPts val="0"/>
              </a:spcBef>
              <a:spcAft>
                <a:spcPts val="0"/>
              </a:spcAft>
              <a:buFont typeface="+mj-lt"/>
              <a:buAutoNum type="arabicPeriod"/>
            </a:pPr>
            <a:r>
              <a:rPr lang="en-US" sz="1800" dirty="0">
                <a:solidFill>
                  <a:srgbClr val="000000"/>
                </a:solidFill>
                <a:effectLst/>
                <a:latin typeface="Constantia" panose="02030602050306030303" pitchFamily="18" charset="0"/>
                <a:ea typeface="Times New Roman" panose="02020603050405020304" pitchFamily="18" charset="0"/>
                <a:cs typeface="Calibri" panose="020F0502020204030204" pitchFamily="34" charset="0"/>
              </a:rPr>
              <a:t>Require dedicated Outreach Worker to staffing, to ensure that frequent community-based reach is possible and intentional;</a:t>
            </a:r>
          </a:p>
          <a:p>
            <a:pPr marL="342900" marR="0" lvl="0" indent="-342900">
              <a:lnSpc>
                <a:spcPct val="107000"/>
              </a:lnSpc>
              <a:spcBef>
                <a:spcPts val="0"/>
              </a:spcBef>
              <a:spcAft>
                <a:spcPts val="0"/>
              </a:spcAft>
              <a:buFont typeface="+mj-lt"/>
              <a:buAutoNum type="arabicPeriod"/>
            </a:pPr>
            <a:endParaRPr lang="en-US" dirty="0">
              <a:latin typeface="Constantia" panose="02030602050306030303" pitchFamily="18"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solidFill>
                  <a:srgbClr val="000000"/>
                </a:solidFill>
                <a:effectLst/>
                <a:latin typeface="Constantia" panose="02030602050306030303" pitchFamily="18" charset="0"/>
                <a:ea typeface="Times New Roman" panose="02020603050405020304" pitchFamily="18" charset="0"/>
                <a:cs typeface="Calibri" panose="020F0502020204030204" pitchFamily="34" charset="0"/>
              </a:rPr>
              <a:t>Deliver services offsite much more often</a:t>
            </a:r>
            <a:r>
              <a:rPr lang="en-US" sz="1800" dirty="0">
                <a:solidFill>
                  <a:srgbClr val="000000"/>
                </a:solidFill>
                <a:effectLst/>
                <a:latin typeface="Constantia" panose="02030602050306030303" pitchFamily="18" charset="0"/>
                <a:ea typeface="Times New Roman" panose="02020603050405020304" pitchFamily="18" charset="0"/>
                <a:cs typeface="Times New Roman" panose="02020603050405020304" pitchFamily="18" charset="0"/>
              </a:rPr>
              <a:t> particularly with a focus on community-based organizations</a:t>
            </a:r>
            <a:r>
              <a:rPr lang="en-US" sz="1800" dirty="0">
                <a:solidFill>
                  <a:srgbClr val="000000"/>
                </a:solidFill>
                <a:effectLst/>
                <a:latin typeface="Constantia" panose="02030602050306030303" pitchFamily="18" charset="0"/>
                <a:ea typeface="Times New Roman" panose="02020603050405020304" pitchFamily="18" charset="0"/>
                <a:cs typeface="Calibri" panose="020F0502020204030204" pitchFamily="34" charset="0"/>
              </a:rPr>
              <a:t>, (in light of COVID-19, attend partner virtual meetings often);</a:t>
            </a:r>
          </a:p>
          <a:p>
            <a:pPr marL="342900" marR="0" lvl="0" indent="-342900">
              <a:lnSpc>
                <a:spcPct val="107000"/>
              </a:lnSpc>
              <a:spcBef>
                <a:spcPts val="0"/>
              </a:spcBef>
              <a:spcAft>
                <a:spcPts val="0"/>
              </a:spcAft>
              <a:buFont typeface="+mj-lt"/>
              <a:buAutoNum type="arabicPeriod"/>
            </a:pP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solidFill>
                  <a:srgbClr val="000000"/>
                </a:solidFill>
                <a:effectLst/>
                <a:latin typeface="Constantia" panose="02030602050306030303" pitchFamily="18" charset="0"/>
                <a:ea typeface="Times New Roman" panose="02020603050405020304" pitchFamily="18" charset="0"/>
                <a:cs typeface="Calibri" panose="020F0502020204030204" pitchFamily="34" charset="0"/>
              </a:rPr>
              <a:t>Establish a co-enrollment process that complements referral processes that lends itself to successful co-enrollment of clients; </a:t>
            </a:r>
          </a:p>
          <a:p>
            <a:pPr marL="342900" marR="0" lvl="0" indent="-342900">
              <a:lnSpc>
                <a:spcPct val="107000"/>
              </a:lnSpc>
              <a:spcBef>
                <a:spcPts val="0"/>
              </a:spcBef>
              <a:spcAft>
                <a:spcPts val="0"/>
              </a:spcAft>
              <a:buFont typeface="+mj-lt"/>
              <a:buAutoNum type="arabicPeriod"/>
            </a:pP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solidFill>
                  <a:srgbClr val="000000"/>
                </a:solidFill>
                <a:effectLst/>
                <a:latin typeface="Constantia" panose="02030602050306030303" pitchFamily="18" charset="0"/>
                <a:ea typeface="Times New Roman" panose="02020603050405020304" pitchFamily="18" charset="0"/>
                <a:cs typeface="Calibri" panose="020F0502020204030204" pitchFamily="34" charset="0"/>
              </a:rPr>
              <a:t>Develop and distribute a community newsletter and share often to SWN partners and clients, and,</a:t>
            </a:r>
          </a:p>
          <a:p>
            <a:pPr marL="342900" marR="0" lvl="0" indent="-342900">
              <a:lnSpc>
                <a:spcPct val="107000"/>
              </a:lnSpc>
              <a:spcBef>
                <a:spcPts val="0"/>
              </a:spcBef>
              <a:spcAft>
                <a:spcPts val="0"/>
              </a:spcAft>
              <a:buFont typeface="+mj-lt"/>
              <a:buAutoNum type="arabicPeriod"/>
            </a:pP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solidFill>
                  <a:srgbClr val="000000"/>
                </a:solidFill>
                <a:effectLst/>
                <a:latin typeface="Constantia" panose="02030602050306030303" pitchFamily="18" charset="0"/>
                <a:ea typeface="Times New Roman" panose="02020603050405020304" pitchFamily="18" charset="0"/>
                <a:cs typeface="Calibri" panose="020F0502020204030204" pitchFamily="34" charset="0"/>
              </a:rPr>
              <a:t>Continuously develop and evolve robust strategies to adapt services, in light of COVID-19 impacts, with considerations to those whose Unemployment Insurance benefits may be on the brink of exhaustion and in closer partnership with SWN and Local Plan partners.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113E5523-0536-4603-9D53-33625A14EB63}"/>
              </a:ext>
            </a:extLst>
          </p:cNvPr>
          <p:cNvSpPr txBox="1"/>
          <p:nvPr/>
        </p:nvSpPr>
        <p:spPr>
          <a:xfrm>
            <a:off x="263722" y="298708"/>
            <a:ext cx="2760014" cy="400110"/>
          </a:xfrm>
          <a:prstGeom prst="rect">
            <a:avLst/>
          </a:prstGeom>
          <a:noFill/>
        </p:spPr>
        <p:txBody>
          <a:bodyPr wrap="square">
            <a:spAutoFit/>
          </a:bodyPr>
          <a:lstStyle/>
          <a:p>
            <a:pPr marL="0" marR="0" algn="ctr">
              <a:spcBef>
                <a:spcPts val="0"/>
              </a:spcBef>
              <a:spcAft>
                <a:spcPts val="0"/>
              </a:spcAft>
            </a:pPr>
            <a:r>
              <a:rPr lang="en-US" sz="2000" b="1" dirty="0">
                <a:solidFill>
                  <a:schemeClr val="bg1"/>
                </a:solidFill>
                <a:effectLst/>
                <a:latin typeface="Constantia" panose="02030602050306030303" pitchFamily="18" charset="0"/>
                <a:ea typeface="Times New Roman" panose="02020603050405020304" pitchFamily="18" charset="0"/>
                <a:cs typeface="Times New Roman" panose="02020603050405020304" pitchFamily="18" charset="0"/>
              </a:rPr>
              <a:t>Research Question </a:t>
            </a:r>
            <a:r>
              <a:rPr lang="en-US" sz="2000" b="1" dirty="0">
                <a:solidFill>
                  <a:schemeClr val="bg1"/>
                </a:solidFill>
                <a:latin typeface="Constantia" panose="02030602050306030303" pitchFamily="18" charset="0"/>
                <a:ea typeface="Times New Roman" panose="02020603050405020304" pitchFamily="18" charset="0"/>
                <a:cs typeface="Times New Roman" panose="02020603050405020304" pitchFamily="18" charset="0"/>
              </a:rPr>
              <a:t>3</a:t>
            </a:r>
            <a:endParaRPr lang="en-US" sz="2000" b="1" dirty="0">
              <a:solidFill>
                <a:schemeClr val="bg1"/>
              </a:solidFill>
              <a:effectLst/>
              <a:latin typeface="Constantia" panose="02030602050306030303" pitchFamily="18" charset="0"/>
              <a:ea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FF42A26B-64DA-4962-99E8-08883E4CA96E}"/>
              </a:ext>
            </a:extLst>
          </p:cNvPr>
          <p:cNvPicPr>
            <a:picLocks noChangeAspect="1"/>
          </p:cNvPicPr>
          <p:nvPr/>
        </p:nvPicPr>
        <p:blipFill>
          <a:blip r:embed="rId3"/>
          <a:stretch>
            <a:fillRect/>
          </a:stretch>
        </p:blipFill>
        <p:spPr>
          <a:xfrm>
            <a:off x="10623707" y="5752116"/>
            <a:ext cx="1121761" cy="837879"/>
          </a:xfrm>
          <a:prstGeom prst="rect">
            <a:avLst/>
          </a:prstGeom>
        </p:spPr>
      </p:pic>
    </p:spTree>
    <p:extLst>
      <p:ext uri="{BB962C8B-B14F-4D97-AF65-F5344CB8AC3E}">
        <p14:creationId xmlns:p14="http://schemas.microsoft.com/office/powerpoint/2010/main" val="4034902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25B2E19-FC1D-4205-A581-2B420FC08F18}"/>
              </a:ext>
            </a:extLst>
          </p:cNvPr>
          <p:cNvPicPr>
            <a:picLocks noChangeAspect="1"/>
          </p:cNvPicPr>
          <p:nvPr/>
        </p:nvPicPr>
        <p:blipFill>
          <a:blip r:embed="rId2"/>
          <a:stretch>
            <a:fillRect/>
          </a:stretch>
        </p:blipFill>
        <p:spPr>
          <a:xfrm>
            <a:off x="386955" y="206648"/>
            <a:ext cx="3794519" cy="584230"/>
          </a:xfrm>
          <a:prstGeom prst="rect">
            <a:avLst/>
          </a:prstGeom>
        </p:spPr>
      </p:pic>
      <p:sp>
        <p:nvSpPr>
          <p:cNvPr id="7" name="TextBox 6">
            <a:extLst>
              <a:ext uri="{FF2B5EF4-FFF2-40B4-BE49-F238E27FC236}">
                <a16:creationId xmlns:a16="http://schemas.microsoft.com/office/drawing/2014/main" id="{7541AFEA-6F05-4890-A2C9-1E7F413AB8D6}"/>
              </a:ext>
            </a:extLst>
          </p:cNvPr>
          <p:cNvSpPr txBox="1"/>
          <p:nvPr/>
        </p:nvSpPr>
        <p:spPr>
          <a:xfrm>
            <a:off x="809625" y="1832848"/>
            <a:ext cx="10572750" cy="2531462"/>
          </a:xfrm>
          <a:prstGeom prst="rect">
            <a:avLst/>
          </a:prstGeom>
          <a:noFill/>
        </p:spPr>
        <p:txBody>
          <a:bodyPr wrap="square">
            <a:spAutoFit/>
          </a:bodyPr>
          <a:lstStyle/>
          <a:p>
            <a:pPr marL="0" marR="0">
              <a:lnSpc>
                <a:spcPct val="107000"/>
              </a:lnSpc>
              <a:spcBef>
                <a:spcPts val="0"/>
              </a:spcBef>
              <a:spcAft>
                <a:spcPts val="800"/>
              </a:spcAft>
            </a:pPr>
            <a:r>
              <a:rPr lang="en-US" sz="2000" b="1" u="sng" dirty="0">
                <a:solidFill>
                  <a:srgbClr val="1F3864"/>
                </a:solidFill>
                <a:effectLst/>
                <a:latin typeface="Constantia" panose="02030602050306030303" pitchFamily="18" charset="0"/>
                <a:ea typeface="Times New Roman" panose="02020603050405020304" pitchFamily="18" charset="0"/>
                <a:cs typeface="Calibri" panose="020F0502020204030204" pitchFamily="34" charset="0"/>
              </a:rPr>
              <a:t>Final Note </a:t>
            </a:r>
          </a:p>
          <a:p>
            <a:pPr marL="0" marR="0" algn="ctr">
              <a:lnSpc>
                <a:spcPct val="107000"/>
              </a:lnSpc>
              <a:spcBef>
                <a:spcPts val="0"/>
              </a:spcBef>
              <a:spcAft>
                <a:spcPts val="800"/>
              </a:spcAft>
            </a:pPr>
            <a:endParaRPr lang="en-US" sz="2800" b="1"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950" dirty="0">
                <a:solidFill>
                  <a:srgbClr val="000000"/>
                </a:solidFill>
                <a:effectLst/>
                <a:latin typeface="Constantia" panose="02030602050306030303" pitchFamily="18" charset="0"/>
                <a:ea typeface="Times New Roman" panose="02020603050405020304" pitchFamily="18" charset="0"/>
                <a:cs typeface="Calibri" panose="020F0502020204030204" pitchFamily="34" charset="0"/>
              </a:rPr>
              <a:t>Since ACWDB and staff members are committed to responsive service delivery, the SWN model may change and a new model may be adopted. However, the recommendations in this report are flexible and relevant enough to be applied to any new model in the future. </a:t>
            </a:r>
          </a:p>
          <a:p>
            <a:pPr marL="0" marR="0" algn="ctr">
              <a:lnSpc>
                <a:spcPct val="107000"/>
              </a:lnSpc>
              <a:spcBef>
                <a:spcPts val="0"/>
              </a:spcBef>
              <a:spcAft>
                <a:spcPts val="8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a:extLst>
              <a:ext uri="{FF2B5EF4-FFF2-40B4-BE49-F238E27FC236}">
                <a16:creationId xmlns:a16="http://schemas.microsoft.com/office/drawing/2014/main" id="{FF42A26B-64DA-4962-99E8-08883E4CA96E}"/>
              </a:ext>
            </a:extLst>
          </p:cNvPr>
          <p:cNvPicPr>
            <a:picLocks noChangeAspect="1"/>
          </p:cNvPicPr>
          <p:nvPr/>
        </p:nvPicPr>
        <p:blipFill>
          <a:blip r:embed="rId3"/>
          <a:stretch>
            <a:fillRect/>
          </a:stretch>
        </p:blipFill>
        <p:spPr>
          <a:xfrm>
            <a:off x="10623707" y="5752116"/>
            <a:ext cx="1121761" cy="837879"/>
          </a:xfrm>
          <a:prstGeom prst="rect">
            <a:avLst/>
          </a:prstGeom>
        </p:spPr>
      </p:pic>
    </p:spTree>
    <p:extLst>
      <p:ext uri="{BB962C8B-B14F-4D97-AF65-F5344CB8AC3E}">
        <p14:creationId xmlns:p14="http://schemas.microsoft.com/office/powerpoint/2010/main" val="900541040"/>
      </p:ext>
    </p:extLst>
  </p:cSld>
  <p:clrMapOvr>
    <a:masterClrMapping/>
  </p:clrMapOvr>
</p:sld>
</file>

<file path=ppt/theme/theme1.xml><?xml version="1.0" encoding="utf-8"?>
<a:theme xmlns:a="http://schemas.openxmlformats.org/drawingml/2006/main" name="DividendVTI">
  <a:themeElements>
    <a:clrScheme name="Aspect">
      <a:dk1>
        <a:sysClr val="windowText" lastClr="000000"/>
      </a:dk1>
      <a:lt1>
        <a:sysClr val="window" lastClr="FFFFFF"/>
      </a:lt1>
      <a:dk2>
        <a:srgbClr val="585753"/>
      </a:dk2>
      <a:lt2>
        <a:srgbClr val="EBDDC3"/>
      </a:lt2>
      <a:accent1>
        <a:srgbClr val="71B9E4"/>
      </a:accent1>
      <a:accent2>
        <a:srgbClr val="E25D3C"/>
      </a:accent2>
      <a:accent3>
        <a:srgbClr val="BDB59D"/>
      </a:accent3>
      <a:accent4>
        <a:srgbClr val="A5AB81"/>
      </a:accent4>
      <a:accent5>
        <a:srgbClr val="7BA79D"/>
      </a:accent5>
      <a:accent6>
        <a:srgbClr val="968C8C"/>
      </a:accent6>
      <a:hlink>
        <a:srgbClr val="F7B615"/>
      </a:hlink>
      <a:folHlink>
        <a:srgbClr val="704404"/>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B3242A4-1E6A-4E02-809C-4A24066EC01D}">
  <ds:schemaRefs>
    <ds:schemaRef ds:uri="http://schemas.microsoft.com/sharepoint/v3/contenttype/forms"/>
  </ds:schemaRefs>
</ds:datastoreItem>
</file>

<file path=customXml/itemProps2.xml><?xml version="1.0" encoding="utf-8"?>
<ds:datastoreItem xmlns:ds="http://schemas.openxmlformats.org/officeDocument/2006/customXml" ds:itemID="{FBD2D995-20F0-4C14-BF62-1248AB4B484D}">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965255AC-12AC-4323-AA35-9BAC798B66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{89512FF1-383F-4EDC-BE62-02009D39566D}tf67061901_win32</Template>
  <TotalTime>0</TotalTime>
  <Words>896</Words>
  <Application>Microsoft Office PowerPoint</Application>
  <PresentationFormat>Widescreen</PresentationFormat>
  <Paragraphs>85</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Constantia</vt:lpstr>
      <vt:lpstr>Franklin Gothic Book</vt:lpstr>
      <vt:lpstr>Franklin Gothic Demi</vt:lpstr>
      <vt:lpstr>Times New Roman</vt:lpstr>
      <vt:lpstr>Wingdings 2</vt:lpstr>
      <vt:lpstr>DividendVTI</vt:lpstr>
      <vt:lpstr>PowerPoint Presentation</vt:lpstr>
      <vt:lpstr>PowerPoint Presentation</vt:lpstr>
      <vt:lpstr>PowerPoint Presentation</vt:lpstr>
      <vt:lpstr>PowerPoint Presentation</vt:lpstr>
      <vt:lpstr>  </vt:lpstr>
      <vt:lpstr>  </vt:lpstr>
      <vt:lpstr>PowerPoint Presentation</vt:lpstr>
      <vt:lpst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2020-08-05T22:39:51Z</dcterms:created>
  <dcterms:modified xsi:type="dcterms:W3CDTF">2020-08-17T18:32:56Z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