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Lato" panose="020B0604020202020204" charset="0"/>
      <p:regular r:id="rId23"/>
      <p:bold r:id="rId24"/>
      <p:italic r:id="rId25"/>
      <p:boldItalic r:id="rId26"/>
    </p:embeddedFont>
    <p:embeddedFont>
      <p:font typeface="Raleway" panose="020B0604020202020204" charset="0"/>
      <p:regular r:id="rId27"/>
      <p:bold r:id="rId28"/>
      <p:italic r:id="rId29"/>
      <p:boldItalic r:id="rId30"/>
    </p:embeddedFont>
    <p:embeddedFont>
      <p:font typeface="Raleway Thin" panose="020B0604020202020204" charset="0"/>
      <p:regular r:id="rId31"/>
      <p:bold r:id="rId32"/>
      <p:italic r:id="rId33"/>
      <p:boldItalic r:id="rId34"/>
    </p:embeddedFont>
    <p:embeddedFont>
      <p:font typeface="Red Hat Display" panose="020B0604020202020204" charset="0"/>
      <p:regular r:id="rId35"/>
      <p:bold r:id="rId36"/>
      <p:italic r:id="rId37"/>
      <p:boldItalic r:id="rId38"/>
    </p:embeddedFont>
    <p:embeddedFont>
      <p:font typeface="Red Hat Display Black" panose="020B0604020202020204" charset="0"/>
      <p:bold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3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56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9d1d6882a1_0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9d1d6882a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a48cf1263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a48cf1263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9d1d6882a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9d1d6882a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d497c1432f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d497c1432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d497c1432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d497c1432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497c1432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d497c1432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d497c1432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d497c1432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d497c1432f_0_5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d497c1432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497c1432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497c1432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497c1432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d497c1432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100"/>
              <a:buFont typeface="Arial"/>
              <a:buNone/>
            </a:pPr>
            <a:r>
              <a:rPr lang="en" sz="1350">
                <a:solidFill>
                  <a:schemeClr val="dk1"/>
                </a:solidFill>
                <a:highlight>
                  <a:srgbClr val="FFFFFF"/>
                </a:highlight>
                <a:latin typeface="Lato"/>
                <a:ea typeface="Lato"/>
                <a:cs typeface="Lato"/>
                <a:sym typeface="Lato"/>
              </a:rPr>
              <a:t>This guidebook provides critical information and insights from a contractor’s perspective on the following topics: </a:t>
            </a:r>
            <a:endParaRPr sz="1350">
              <a:solidFill>
                <a:schemeClr val="dk1"/>
              </a:solidFill>
              <a:highlight>
                <a:srgbClr val="FFFFFF"/>
              </a:highlight>
              <a:latin typeface="Lato"/>
              <a:ea typeface="Lato"/>
              <a:cs typeface="Lato"/>
              <a:sym typeface="Lato"/>
            </a:endParaRPr>
          </a:p>
          <a:p>
            <a:pPr marL="0" lvl="0" indent="0" algn="l" rtl="0">
              <a:lnSpc>
                <a:spcPct val="130000"/>
              </a:lnSpc>
              <a:spcBef>
                <a:spcPts val="0"/>
              </a:spcBef>
              <a:spcAft>
                <a:spcPts val="0"/>
              </a:spcAft>
              <a:buClr>
                <a:schemeClr val="dk1"/>
              </a:buClr>
              <a:buSzPts val="1100"/>
              <a:buFont typeface="Arial"/>
              <a:buNone/>
            </a:pPr>
            <a:r>
              <a:rPr lang="en" sz="1350">
                <a:solidFill>
                  <a:schemeClr val="dk1"/>
                </a:solidFill>
                <a:highlight>
                  <a:srgbClr val="FFFFFF"/>
                </a:highlight>
                <a:latin typeface="Lato"/>
                <a:ea typeface="Lato"/>
                <a:cs typeface="Lato"/>
                <a:sym typeface="Lato"/>
              </a:rPr>
              <a:t>– Unpacking Project Labor Agreements</a:t>
            </a:r>
            <a:endParaRPr sz="1350">
              <a:solidFill>
                <a:schemeClr val="dk1"/>
              </a:solidFill>
              <a:highlight>
                <a:srgbClr val="FFFFFF"/>
              </a:highlight>
              <a:latin typeface="Lato"/>
              <a:ea typeface="Lato"/>
              <a:cs typeface="Lato"/>
              <a:sym typeface="Lato"/>
            </a:endParaRPr>
          </a:p>
          <a:p>
            <a:pPr marL="0" lvl="0" indent="0" algn="l" rtl="0">
              <a:lnSpc>
                <a:spcPct val="130000"/>
              </a:lnSpc>
              <a:spcBef>
                <a:spcPts val="0"/>
              </a:spcBef>
              <a:spcAft>
                <a:spcPts val="0"/>
              </a:spcAft>
              <a:buClr>
                <a:schemeClr val="dk1"/>
              </a:buClr>
              <a:buSzPts val="1100"/>
              <a:buFont typeface="Arial"/>
              <a:buNone/>
            </a:pPr>
            <a:r>
              <a:rPr lang="en" sz="1350">
                <a:solidFill>
                  <a:schemeClr val="dk1"/>
                </a:solidFill>
                <a:highlight>
                  <a:srgbClr val="FFFFFF"/>
                </a:highlight>
                <a:latin typeface="Lato"/>
                <a:ea typeface="Lato"/>
                <a:cs typeface="Lato"/>
                <a:sym typeface="Lato"/>
              </a:rPr>
              <a:t>– The benefits of becoming a union contractor</a:t>
            </a:r>
            <a:endParaRPr sz="1350">
              <a:solidFill>
                <a:schemeClr val="dk1"/>
              </a:solidFill>
              <a:highlight>
                <a:srgbClr val="FFFFFF"/>
              </a:highlight>
              <a:latin typeface="Lato"/>
              <a:ea typeface="Lato"/>
              <a:cs typeface="Lato"/>
              <a:sym typeface="Lato"/>
            </a:endParaRPr>
          </a:p>
          <a:p>
            <a:pPr marL="0" lvl="0" indent="0" algn="l" rtl="0">
              <a:lnSpc>
                <a:spcPct val="130000"/>
              </a:lnSpc>
              <a:spcBef>
                <a:spcPts val="0"/>
              </a:spcBef>
              <a:spcAft>
                <a:spcPts val="0"/>
              </a:spcAft>
              <a:buClr>
                <a:schemeClr val="dk1"/>
              </a:buClr>
              <a:buSzPts val="1100"/>
              <a:buFont typeface="Arial"/>
              <a:buNone/>
            </a:pPr>
            <a:r>
              <a:rPr lang="en" sz="1350">
                <a:solidFill>
                  <a:schemeClr val="dk1"/>
                </a:solidFill>
                <a:highlight>
                  <a:srgbClr val="FFFFFF"/>
                </a:highlight>
                <a:latin typeface="Lato"/>
                <a:ea typeface="Lato"/>
                <a:cs typeface="Lato"/>
                <a:sym typeface="Lato"/>
              </a:rPr>
              <a:t>– Concerns and advice addressing common questions</a:t>
            </a:r>
            <a:endParaRPr sz="1350">
              <a:solidFill>
                <a:schemeClr val="dk1"/>
              </a:solidFill>
              <a:highlight>
                <a:srgbClr val="FFFFFF"/>
              </a:highlight>
              <a:latin typeface="Lato"/>
              <a:ea typeface="Lato"/>
              <a:cs typeface="Lato"/>
              <a:sym typeface="Lato"/>
            </a:endParaRPr>
          </a:p>
          <a:p>
            <a:pPr marL="0" lvl="0" indent="0" algn="l" rtl="0">
              <a:lnSpc>
                <a:spcPct val="130000"/>
              </a:lnSpc>
              <a:spcBef>
                <a:spcPts val="0"/>
              </a:spcBef>
              <a:spcAft>
                <a:spcPts val="0"/>
              </a:spcAft>
              <a:buClr>
                <a:schemeClr val="dk1"/>
              </a:buClr>
              <a:buSzPts val="1100"/>
              <a:buFont typeface="Arial"/>
              <a:buNone/>
            </a:pPr>
            <a:r>
              <a:rPr lang="en" sz="1350">
                <a:solidFill>
                  <a:schemeClr val="dk1"/>
                </a:solidFill>
                <a:highlight>
                  <a:srgbClr val="FFFFFF"/>
                </a:highlight>
                <a:latin typeface="Lato"/>
                <a:ea typeface="Lato"/>
                <a:cs typeface="Lato"/>
                <a:sym typeface="Lato"/>
              </a:rPr>
              <a:t>– Master Labor Agreements</a:t>
            </a:r>
            <a:endParaRPr sz="1350">
              <a:solidFill>
                <a:schemeClr val="dk1"/>
              </a:solidFill>
              <a:highlight>
                <a:srgbClr val="FFFFFF"/>
              </a:highlight>
              <a:latin typeface="Lato"/>
              <a:ea typeface="Lato"/>
              <a:cs typeface="Lato"/>
              <a:sym typeface="Lato"/>
            </a:endParaRPr>
          </a:p>
          <a:p>
            <a:pPr marL="0" lvl="0" indent="0" algn="l" rtl="0">
              <a:lnSpc>
                <a:spcPct val="130000"/>
              </a:lnSpc>
              <a:spcBef>
                <a:spcPts val="0"/>
              </a:spcBef>
              <a:spcAft>
                <a:spcPts val="0"/>
              </a:spcAft>
              <a:buClr>
                <a:schemeClr val="dk1"/>
              </a:buClr>
              <a:buSzPts val="1100"/>
              <a:buFont typeface="Arial"/>
              <a:buNone/>
            </a:pPr>
            <a:r>
              <a:rPr lang="en" sz="1350">
                <a:solidFill>
                  <a:schemeClr val="dk1"/>
                </a:solidFill>
                <a:highlight>
                  <a:srgbClr val="FFFFFF"/>
                </a:highlight>
                <a:latin typeface="Lato"/>
                <a:ea typeface="Lato"/>
                <a:cs typeface="Lato"/>
                <a:sym typeface="Lato"/>
              </a:rPr>
              <a:t>–  Contractor associations</a:t>
            </a:r>
            <a:endParaRPr sz="1350">
              <a:solidFill>
                <a:schemeClr val="dk1"/>
              </a:solidFill>
              <a:highlight>
                <a:srgbClr val="FFFFFF"/>
              </a:highlight>
              <a:latin typeface="Lato"/>
              <a:ea typeface="Lato"/>
              <a:cs typeface="Lato"/>
              <a:sym typeface="Lato"/>
            </a:endParaRPr>
          </a:p>
          <a:p>
            <a:pPr marL="0" lvl="0" indent="0" algn="l" rtl="0">
              <a:lnSpc>
                <a:spcPct val="130000"/>
              </a:lnSpc>
              <a:spcBef>
                <a:spcPts val="0"/>
              </a:spcBef>
              <a:spcAft>
                <a:spcPts val="0"/>
              </a:spcAft>
              <a:buClr>
                <a:schemeClr val="dk1"/>
              </a:buClr>
              <a:buSzPts val="1100"/>
              <a:buFont typeface="Arial"/>
              <a:buNone/>
            </a:pPr>
            <a:r>
              <a:rPr lang="en" sz="1350">
                <a:solidFill>
                  <a:schemeClr val="dk1"/>
                </a:solidFill>
                <a:highlight>
                  <a:srgbClr val="FFFFFF"/>
                </a:highlight>
                <a:latin typeface="Lato"/>
                <a:ea typeface="Lato"/>
                <a:cs typeface="Lato"/>
                <a:sym typeface="Lato"/>
              </a:rPr>
              <a:t>–  Small and Local Business Enterprises</a:t>
            </a:r>
            <a:endParaRPr sz="1350">
              <a:solidFill>
                <a:schemeClr val="dk1"/>
              </a:solidFill>
              <a:highlight>
                <a:srgbClr val="FFFFFF"/>
              </a:highlight>
              <a:latin typeface="Lato"/>
              <a:ea typeface="Lato"/>
              <a:cs typeface="Lato"/>
              <a:sym typeface="Lato"/>
            </a:endParaRPr>
          </a:p>
          <a:p>
            <a:pPr marL="0" lvl="0" indent="0" algn="l" rtl="0">
              <a:lnSpc>
                <a:spcPct val="130000"/>
              </a:lnSpc>
              <a:spcBef>
                <a:spcPts val="0"/>
              </a:spcBef>
              <a:spcAft>
                <a:spcPts val="0"/>
              </a:spcAft>
              <a:buClr>
                <a:schemeClr val="dk1"/>
              </a:buClr>
              <a:buSzPts val="1100"/>
              <a:buFont typeface="Arial"/>
              <a:buNone/>
            </a:pPr>
            <a:r>
              <a:rPr lang="en" sz="1350">
                <a:solidFill>
                  <a:schemeClr val="dk1"/>
                </a:solidFill>
                <a:highlight>
                  <a:srgbClr val="FFFFFF"/>
                </a:highlight>
                <a:latin typeface="Lato"/>
                <a:ea typeface="Lato"/>
                <a:cs typeface="Lato"/>
                <a:sym typeface="Lato"/>
              </a:rPr>
              <a:t>–  Benefits and challenges of working on Project Labor Agreements</a:t>
            </a:r>
            <a:endParaRPr sz="1350">
              <a:solidFill>
                <a:schemeClr val="dk1"/>
              </a:solidFill>
              <a:highlight>
                <a:srgbClr val="FFFFFF"/>
              </a:highlight>
              <a:latin typeface="Lato"/>
              <a:ea typeface="Lato"/>
              <a:cs typeface="Lato"/>
              <a:sym typeface="Lato"/>
            </a:endParaRPr>
          </a:p>
          <a:p>
            <a:pPr marL="0" lvl="0" indent="0" algn="l" rtl="0">
              <a:lnSpc>
                <a:spcPct val="130000"/>
              </a:lnSpc>
              <a:spcBef>
                <a:spcPts val="0"/>
              </a:spcBef>
              <a:spcAft>
                <a:spcPts val="0"/>
              </a:spcAft>
              <a:buClr>
                <a:schemeClr val="dk1"/>
              </a:buClr>
              <a:buSzPts val="1100"/>
              <a:buFont typeface="Arial"/>
              <a:buNone/>
            </a:pPr>
            <a:r>
              <a:rPr lang="en" sz="1350">
                <a:solidFill>
                  <a:schemeClr val="dk1"/>
                </a:solidFill>
                <a:highlight>
                  <a:srgbClr val="FFFFFF"/>
                </a:highlight>
                <a:latin typeface="Lato"/>
                <a:ea typeface="Lato"/>
                <a:cs typeface="Lato"/>
                <a:sym typeface="Lato"/>
              </a:rPr>
              <a:t>–  Best practices for contractors</a:t>
            </a:r>
            <a:endParaRPr sz="1350">
              <a:solidFill>
                <a:schemeClr val="dk1"/>
              </a:solidFill>
              <a:highlight>
                <a:srgbClr val="FFFFFF"/>
              </a:highlight>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163e8522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c163e85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51eafc7f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51eafc7f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28ab395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28ab395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c163e852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c163e852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c163e8522_0_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c163e852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we are, what we are doing - an outline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d1d6882a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d1d6882a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142236"/>
              </a:buClr>
              <a:buSzPts val="1100"/>
              <a:buFont typeface="Arial"/>
              <a:buNone/>
            </a:pPr>
            <a:r>
              <a:rPr lang="en">
                <a:solidFill>
                  <a:schemeClr val="dk1"/>
                </a:solidFill>
              </a:rPr>
              <a:t>East Bay Regional Trades Program’s (EBRTP) Objective - REGIONAL APPROACH</a:t>
            </a:r>
            <a:endParaRPr>
              <a:solidFill>
                <a:schemeClr val="dk1"/>
              </a:solidFill>
            </a:endParaRPr>
          </a:p>
          <a:p>
            <a:pPr marL="0" lvl="0" indent="0" algn="l" rtl="0">
              <a:spcBef>
                <a:spcPts val="0"/>
              </a:spcBef>
              <a:spcAft>
                <a:spcPts val="0"/>
              </a:spcAft>
              <a:buClr>
                <a:srgbClr val="142236"/>
              </a:buClr>
              <a:buSzPts val="1100"/>
              <a:buFont typeface="Arial"/>
              <a:buNone/>
            </a:pPr>
            <a:r>
              <a:rPr lang="en">
                <a:solidFill>
                  <a:schemeClr val="dk1"/>
                </a:solidFill>
              </a:rPr>
              <a:t>EBRTP’s objective is to creat a regional approach thatincreases participation and enrollment of underrepresented and disadvantaged populations into family sustaining careers in the high road construction industry by strengthening our regional workforce pipeline through focused policy change, labor demand, interorganizational agreements and coordination, and improvement of MC3 construction training programs</a:t>
            </a:r>
            <a:endParaRPr sz="1200">
              <a:solidFill>
                <a:srgbClr val="142236"/>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48cf1263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48cf1263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See partner listing for ALL partners - copy of application Form 2 for listing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51eafc7f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51eafc7f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See partner listing for ALL partners - copy of application Form 2 for listing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a20ed9047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a20ed9047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 background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142236">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flipH="1">
            <a:off x="0" y="-50"/>
            <a:ext cx="6081900" cy="27666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56600" y="459275"/>
            <a:ext cx="5150400" cy="18447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13" name="Google Shape;13;p2"/>
          <p:cNvSpPr/>
          <p:nvPr/>
        </p:nvSpPr>
        <p:spPr>
          <a:xfrm flipH="1">
            <a:off x="7944600" y="3944200"/>
            <a:ext cx="1199400" cy="11994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
        <p:cNvGrpSpPr/>
        <p:nvPr/>
      </p:nvGrpSpPr>
      <p:grpSpPr>
        <a:xfrm>
          <a:off x="0" y="0"/>
          <a:ext cx="0" cy="0"/>
          <a:chOff x="0" y="0"/>
          <a:chExt cx="0" cy="0"/>
        </a:xfrm>
      </p:grpSpPr>
      <p:sp>
        <p:nvSpPr>
          <p:cNvPr id="83" name="Google Shape;83;p11"/>
          <p:cNvSpPr/>
          <p:nvPr/>
        </p:nvSpPr>
        <p:spPr>
          <a:xfrm flipH="1">
            <a:off x="8760600" y="47601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Veiled">
  <p:cSld name="BLANK_1">
    <p:spTree>
      <p:nvGrpSpPr>
        <p:cNvPr id="1" name="Shape 85"/>
        <p:cNvGrpSpPr/>
        <p:nvPr/>
      </p:nvGrpSpPr>
      <p:grpSpPr>
        <a:xfrm>
          <a:off x="0" y="0"/>
          <a:ext cx="0" cy="0"/>
          <a:chOff x="0" y="0"/>
          <a:chExt cx="0" cy="0"/>
        </a:xfrm>
      </p:grpSpPr>
      <p:sp>
        <p:nvSpPr>
          <p:cNvPr id="86" name="Google Shape;86;p12"/>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2"/>
          <p:cNvSpPr/>
          <p:nvPr/>
        </p:nvSpPr>
        <p:spPr>
          <a:xfrm flipH="1">
            <a:off x="8760600" y="47601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2"/>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BLANK_1_1">
    <p:spTree>
      <p:nvGrpSpPr>
        <p:cNvPr id="1" name="Shape 89"/>
        <p:cNvGrpSpPr/>
        <p:nvPr/>
      </p:nvGrpSpPr>
      <p:grpSpPr>
        <a:xfrm>
          <a:off x="0" y="0"/>
          <a:ext cx="0" cy="0"/>
          <a:chOff x="0" y="0"/>
          <a:chExt cx="0" cy="0"/>
        </a:xfrm>
      </p:grpSpPr>
      <p:grpSp>
        <p:nvGrpSpPr>
          <p:cNvPr id="90" name="Google Shape;90;p13"/>
          <p:cNvGrpSpPr/>
          <p:nvPr/>
        </p:nvGrpSpPr>
        <p:grpSpPr>
          <a:xfrm>
            <a:off x="0" y="-25"/>
            <a:ext cx="9144000" cy="5143500"/>
            <a:chOff x="0" y="-225"/>
            <a:chExt cx="9144000" cy="5143500"/>
          </a:xfrm>
        </p:grpSpPr>
        <p:sp>
          <p:nvSpPr>
            <p:cNvPr id="91" name="Google Shape;91;p13"/>
            <p:cNvSpPr/>
            <p:nvPr/>
          </p:nvSpPr>
          <p:spPr>
            <a:xfrm>
              <a:off x="0" y="-225"/>
              <a:ext cx="9144000" cy="5143500"/>
            </a:xfrm>
            <a:prstGeom prst="frame">
              <a:avLst>
                <a:gd name="adj1" fmla="val 8758"/>
              </a:avLst>
            </a:prstGeom>
            <a:solidFill>
              <a:srgbClr val="142236">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rot="10800000" flipH="1">
              <a:off x="0" y="-175"/>
              <a:ext cx="4572000" cy="9063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93" name="Google Shape;93;p13"/>
          <p:cNvSpPr/>
          <p:nvPr/>
        </p:nvSpPr>
        <p:spPr>
          <a:xfrm flipH="1">
            <a:off x="8760600" y="47601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sp>
        <p:nvSpPr>
          <p:cNvPr id="15" name="Google Shape;15;p3"/>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6100" y="3429000"/>
            <a:ext cx="9150000" cy="1714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1561925" y="3020412"/>
            <a:ext cx="7003800" cy="5469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4400">
                <a:solidFill>
                  <a:schemeClr val="lt1"/>
                </a:solidFill>
              </a:defRPr>
            </a:lvl1pPr>
            <a:lvl2pPr lvl="1" rtl="0">
              <a:spcBef>
                <a:spcPts val="0"/>
              </a:spcBef>
              <a:spcAft>
                <a:spcPts val="0"/>
              </a:spcAft>
              <a:buClr>
                <a:schemeClr val="lt1"/>
              </a:buClr>
              <a:buSzPts val="4400"/>
              <a:buNone/>
              <a:defRPr sz="4400">
                <a:solidFill>
                  <a:schemeClr val="lt1"/>
                </a:solidFill>
              </a:defRPr>
            </a:lvl2pPr>
            <a:lvl3pPr lvl="2" rtl="0">
              <a:spcBef>
                <a:spcPts val="0"/>
              </a:spcBef>
              <a:spcAft>
                <a:spcPts val="0"/>
              </a:spcAft>
              <a:buClr>
                <a:schemeClr val="lt1"/>
              </a:buClr>
              <a:buSzPts val="4400"/>
              <a:buNone/>
              <a:defRPr sz="4400">
                <a:solidFill>
                  <a:schemeClr val="lt1"/>
                </a:solidFill>
              </a:defRPr>
            </a:lvl3pPr>
            <a:lvl4pPr lvl="3" rtl="0">
              <a:spcBef>
                <a:spcPts val="0"/>
              </a:spcBef>
              <a:spcAft>
                <a:spcPts val="0"/>
              </a:spcAft>
              <a:buClr>
                <a:schemeClr val="lt1"/>
              </a:buClr>
              <a:buSzPts val="4400"/>
              <a:buNone/>
              <a:defRPr sz="4400">
                <a:solidFill>
                  <a:schemeClr val="lt1"/>
                </a:solidFill>
              </a:defRPr>
            </a:lvl4pPr>
            <a:lvl5pPr lvl="4" rtl="0">
              <a:spcBef>
                <a:spcPts val="0"/>
              </a:spcBef>
              <a:spcAft>
                <a:spcPts val="0"/>
              </a:spcAft>
              <a:buClr>
                <a:schemeClr val="lt1"/>
              </a:buClr>
              <a:buSzPts val="4400"/>
              <a:buNone/>
              <a:defRPr sz="4400">
                <a:solidFill>
                  <a:schemeClr val="lt1"/>
                </a:solidFill>
              </a:defRPr>
            </a:lvl5pPr>
            <a:lvl6pPr lvl="5" rtl="0">
              <a:spcBef>
                <a:spcPts val="0"/>
              </a:spcBef>
              <a:spcAft>
                <a:spcPts val="0"/>
              </a:spcAft>
              <a:buClr>
                <a:schemeClr val="lt1"/>
              </a:buClr>
              <a:buSzPts val="4400"/>
              <a:buNone/>
              <a:defRPr sz="4400">
                <a:solidFill>
                  <a:schemeClr val="lt1"/>
                </a:solidFill>
              </a:defRPr>
            </a:lvl6pPr>
            <a:lvl7pPr lvl="6" rtl="0">
              <a:spcBef>
                <a:spcPts val="0"/>
              </a:spcBef>
              <a:spcAft>
                <a:spcPts val="0"/>
              </a:spcAft>
              <a:buClr>
                <a:schemeClr val="lt1"/>
              </a:buClr>
              <a:buSzPts val="4400"/>
              <a:buNone/>
              <a:defRPr sz="4400">
                <a:solidFill>
                  <a:schemeClr val="lt1"/>
                </a:solidFill>
              </a:defRPr>
            </a:lvl7pPr>
            <a:lvl8pPr lvl="7" rtl="0">
              <a:spcBef>
                <a:spcPts val="0"/>
              </a:spcBef>
              <a:spcAft>
                <a:spcPts val="0"/>
              </a:spcAft>
              <a:buClr>
                <a:schemeClr val="lt1"/>
              </a:buClr>
              <a:buSzPts val="4400"/>
              <a:buNone/>
              <a:defRPr sz="4400">
                <a:solidFill>
                  <a:schemeClr val="lt1"/>
                </a:solidFill>
              </a:defRPr>
            </a:lvl8pPr>
            <a:lvl9pPr lvl="8" rtl="0">
              <a:spcBef>
                <a:spcPts val="0"/>
              </a:spcBef>
              <a:spcAft>
                <a:spcPts val="0"/>
              </a:spcAft>
              <a:buClr>
                <a:schemeClr val="lt1"/>
              </a:buClr>
              <a:buSzPts val="4400"/>
              <a:buNone/>
              <a:defRPr sz="4400">
                <a:solidFill>
                  <a:schemeClr val="lt1"/>
                </a:solidFill>
              </a:defRPr>
            </a:lvl9pPr>
          </a:lstStyle>
          <a:p>
            <a:endParaRPr/>
          </a:p>
        </p:txBody>
      </p:sp>
      <p:sp>
        <p:nvSpPr>
          <p:cNvPr id="18" name="Google Shape;18;p3"/>
          <p:cNvSpPr txBox="1">
            <a:spLocks noGrp="1"/>
          </p:cNvSpPr>
          <p:nvPr>
            <p:ph type="subTitle" idx="1"/>
          </p:nvPr>
        </p:nvSpPr>
        <p:spPr>
          <a:xfrm>
            <a:off x="1561925" y="3533375"/>
            <a:ext cx="7003800" cy="2796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SzPts val="1800"/>
              <a:buNone/>
              <a:defRPr sz="1800">
                <a:solidFill>
                  <a:schemeClr val="dk2"/>
                </a:solidFill>
              </a:defRPr>
            </a:lvl3pPr>
            <a:lvl4pPr lvl="3" rtl="0">
              <a:spcBef>
                <a:spcPts val="0"/>
              </a:spcBef>
              <a:spcAft>
                <a:spcPts val="0"/>
              </a:spcAft>
              <a:buSzPts val="1800"/>
              <a:buNone/>
              <a:defRPr sz="1800">
                <a:solidFill>
                  <a:schemeClr val="dk2"/>
                </a:solidFill>
              </a:defRPr>
            </a:lvl4pPr>
            <a:lvl5pPr lvl="4" rtl="0">
              <a:spcBef>
                <a:spcPts val="0"/>
              </a:spcBef>
              <a:spcAft>
                <a:spcPts val="0"/>
              </a:spcAft>
              <a:buSzPts val="1800"/>
              <a:buNone/>
              <a:defRPr sz="1800">
                <a:solidFill>
                  <a:schemeClr val="dk2"/>
                </a:solidFill>
              </a:defRPr>
            </a:lvl5pPr>
            <a:lvl6pPr lvl="5" rtl="0">
              <a:spcBef>
                <a:spcPts val="0"/>
              </a:spcBef>
              <a:spcAft>
                <a:spcPts val="0"/>
              </a:spcAft>
              <a:buSzPts val="1800"/>
              <a:buNone/>
              <a:defRPr sz="1800">
                <a:solidFill>
                  <a:schemeClr val="dk2"/>
                </a:solidFill>
              </a:defRPr>
            </a:lvl6pPr>
            <a:lvl7pPr lvl="6" rtl="0">
              <a:spcBef>
                <a:spcPts val="0"/>
              </a:spcBef>
              <a:spcAft>
                <a:spcPts val="0"/>
              </a:spcAft>
              <a:buSzPts val="1800"/>
              <a:buNone/>
              <a:defRPr sz="1800">
                <a:solidFill>
                  <a:schemeClr val="dk2"/>
                </a:solidFill>
              </a:defRPr>
            </a:lvl7pPr>
            <a:lvl8pPr lvl="7" rtl="0">
              <a:spcBef>
                <a:spcPts val="0"/>
              </a:spcBef>
              <a:spcAft>
                <a:spcPts val="0"/>
              </a:spcAft>
              <a:buSzPts val="1800"/>
              <a:buNone/>
              <a:defRPr sz="1800">
                <a:solidFill>
                  <a:schemeClr val="dk2"/>
                </a:solidFill>
              </a:defRPr>
            </a:lvl8pPr>
            <a:lvl9pPr lvl="8" rtl="0">
              <a:spcBef>
                <a:spcPts val="0"/>
              </a:spcBef>
              <a:spcAft>
                <a:spcPts val="0"/>
              </a:spcAft>
              <a:buSzPts val="1800"/>
              <a:buNone/>
              <a:defRPr sz="1800">
                <a:solidFill>
                  <a:schemeClr val="dk2"/>
                </a:solidFill>
              </a:defRPr>
            </a:lvl9pPr>
          </a:lstStyle>
          <a:p>
            <a:endParaRPr/>
          </a:p>
        </p:txBody>
      </p:sp>
      <p:sp>
        <p:nvSpPr>
          <p:cNvPr id="19" name="Google Shape;19;p3"/>
          <p:cNvSpPr/>
          <p:nvPr/>
        </p:nvSpPr>
        <p:spPr>
          <a:xfrm>
            <a:off x="0" y="1998300"/>
            <a:ext cx="1430700" cy="14307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grpSp>
        <p:nvGrpSpPr>
          <p:cNvPr id="21" name="Google Shape;21;p4"/>
          <p:cNvGrpSpPr/>
          <p:nvPr/>
        </p:nvGrpSpPr>
        <p:grpSpPr>
          <a:xfrm>
            <a:off x="0" y="-100"/>
            <a:ext cx="9144000" cy="5143600"/>
            <a:chOff x="0" y="-100"/>
            <a:chExt cx="9144000" cy="5143600"/>
          </a:xfrm>
        </p:grpSpPr>
        <p:sp>
          <p:nvSpPr>
            <p:cNvPr id="22" name="Google Shape;22;p4"/>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rot="10800000" flipH="1">
              <a:off x="0" y="-100"/>
              <a:ext cx="6087900" cy="44199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4"/>
          <p:cNvSpPr/>
          <p:nvPr/>
        </p:nvSpPr>
        <p:spPr>
          <a:xfrm flipH="1">
            <a:off x="8760600" y="4760125"/>
            <a:ext cx="383400" cy="3834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5" name="Google Shape;25;p4"/>
          <p:cNvSpPr txBox="1">
            <a:spLocks noGrp="1"/>
          </p:cNvSpPr>
          <p:nvPr>
            <p:ph type="body" idx="1"/>
          </p:nvPr>
        </p:nvSpPr>
        <p:spPr>
          <a:xfrm>
            <a:off x="810450" y="554575"/>
            <a:ext cx="4686900" cy="3271200"/>
          </a:xfrm>
          <a:prstGeom prst="rect">
            <a:avLst/>
          </a:prstGeom>
        </p:spPr>
        <p:txBody>
          <a:bodyPr spcFirstLastPara="1" wrap="square" lIns="0" tIns="0" rIns="0" bIns="0" anchor="t" anchorCtr="0">
            <a:noAutofit/>
          </a:bodyPr>
          <a:lstStyle>
            <a:lvl1pPr marL="457200" lvl="0" indent="-419100" rtl="0">
              <a:lnSpc>
                <a:spcPct val="115000"/>
              </a:lnSpc>
              <a:spcBef>
                <a:spcPts val="60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1pPr>
            <a:lvl2pPr marL="914400" lvl="1"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2pPr>
            <a:lvl3pPr marL="1371600" lvl="2"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3pPr>
            <a:lvl4pPr marL="1828800" lvl="3"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4pPr>
            <a:lvl5pPr marL="2286000" lvl="4"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5pPr>
            <a:lvl6pPr marL="2743200" lvl="5"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6pPr>
            <a:lvl7pPr marL="3200400" lvl="6"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7pPr>
            <a:lvl8pPr marL="3657600" lvl="7"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8pPr>
            <a:lvl9pPr marL="4114800" lvl="8"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9pPr>
          </a:lstStyle>
          <a:p>
            <a:endParaRPr/>
          </a:p>
        </p:txBody>
      </p:sp>
      <p:sp>
        <p:nvSpPr>
          <p:cNvPr id="26" name="Google Shape;26;p4"/>
          <p:cNvSpPr txBox="1"/>
          <p:nvPr/>
        </p:nvSpPr>
        <p:spPr>
          <a:xfrm>
            <a:off x="318111" y="380177"/>
            <a:ext cx="516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accent1"/>
                </a:solidFill>
                <a:latin typeface="Raleway"/>
                <a:ea typeface="Raleway"/>
                <a:cs typeface="Raleway"/>
                <a:sym typeface="Raleway"/>
              </a:rPr>
              <a:t>“</a:t>
            </a:r>
            <a:endParaRPr sz="7200" b="1">
              <a:solidFill>
                <a:schemeClr val="accent1"/>
              </a:solidFill>
              <a:latin typeface="Raleway"/>
              <a:ea typeface="Raleway"/>
              <a:cs typeface="Raleway"/>
              <a:sym typeface="Raleway"/>
            </a:endParaRPr>
          </a:p>
        </p:txBody>
      </p:sp>
      <p:sp>
        <p:nvSpPr>
          <p:cNvPr id="27" name="Google Shape;27;p4"/>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8"/>
        <p:cNvGrpSpPr/>
        <p:nvPr/>
      </p:nvGrpSpPr>
      <p:grpSpPr>
        <a:xfrm>
          <a:off x="0" y="0"/>
          <a:ext cx="0" cy="0"/>
          <a:chOff x="0" y="0"/>
          <a:chExt cx="0" cy="0"/>
        </a:xfrm>
      </p:grpSpPr>
      <p:grpSp>
        <p:nvGrpSpPr>
          <p:cNvPr id="29" name="Google Shape;29;p5"/>
          <p:cNvGrpSpPr/>
          <p:nvPr/>
        </p:nvGrpSpPr>
        <p:grpSpPr>
          <a:xfrm>
            <a:off x="0" y="-50"/>
            <a:ext cx="9144000" cy="5143575"/>
            <a:chOff x="0" y="-50"/>
            <a:chExt cx="9144000" cy="5143575"/>
          </a:xfrm>
        </p:grpSpPr>
        <p:sp>
          <p:nvSpPr>
            <p:cNvPr id="30" name="Google Shape;30;p5"/>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5"/>
            <p:cNvGrpSpPr/>
            <p:nvPr/>
          </p:nvGrpSpPr>
          <p:grpSpPr>
            <a:xfrm>
              <a:off x="0" y="-50"/>
              <a:ext cx="9144000" cy="5143575"/>
              <a:chOff x="0" y="-250"/>
              <a:chExt cx="9144000" cy="5143575"/>
            </a:xfrm>
          </p:grpSpPr>
          <p:sp>
            <p:nvSpPr>
              <p:cNvPr id="32" name="Google Shape;32;p5"/>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 name="Google Shape;35;p5"/>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6" name="Google Shape;36;p5"/>
          <p:cNvSpPr txBox="1">
            <a:spLocks noGrp="1"/>
          </p:cNvSpPr>
          <p:nvPr>
            <p:ph type="body" idx="1"/>
          </p:nvPr>
        </p:nvSpPr>
        <p:spPr>
          <a:xfrm>
            <a:off x="913175" y="1746150"/>
            <a:ext cx="5944800" cy="2633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7" name="Google Shape;37;p5"/>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solidFill>
          <a:schemeClr val="lt1"/>
        </a:solidFill>
        <a:effectLst/>
      </p:bgPr>
    </p:bg>
    <p:spTree>
      <p:nvGrpSpPr>
        <p:cNvPr id="1" name="Shape 38"/>
        <p:cNvGrpSpPr/>
        <p:nvPr/>
      </p:nvGrpSpPr>
      <p:grpSpPr>
        <a:xfrm>
          <a:off x="0" y="0"/>
          <a:ext cx="0" cy="0"/>
          <a:chOff x="0" y="0"/>
          <a:chExt cx="0" cy="0"/>
        </a:xfrm>
      </p:grpSpPr>
      <p:sp>
        <p:nvSpPr>
          <p:cNvPr id="39" name="Google Shape;39;p6"/>
          <p:cNvSpPr/>
          <p:nvPr/>
        </p:nvSpPr>
        <p:spPr>
          <a:xfrm rot="10800000">
            <a:off x="4766875" y="300"/>
            <a:ext cx="4377000" cy="4377000"/>
          </a:xfrm>
          <a:prstGeom prst="round1Rect">
            <a:avLst>
              <a:gd name="adj" fmla="val 50000"/>
            </a:avLst>
          </a:prstGeom>
          <a:solidFill>
            <a:srgbClr val="142236">
              <a:alpha val="78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flipH="1">
            <a:off x="8760600" y="47601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txBox="1">
            <a:spLocks noGrp="1"/>
          </p:cNvSpPr>
          <p:nvPr>
            <p:ph type="title"/>
          </p:nvPr>
        </p:nvSpPr>
        <p:spPr>
          <a:xfrm>
            <a:off x="913175" y="834175"/>
            <a:ext cx="3467100" cy="627000"/>
          </a:xfrm>
          <a:prstGeom prst="rect">
            <a:avLst/>
          </a:prstGeom>
        </p:spPr>
        <p:txBody>
          <a:bodyPr spcFirstLastPara="1" wrap="square" lIns="0" tIns="0" rIns="0" bIns="0" anchor="b"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 name="Google Shape;42;p6"/>
          <p:cNvSpPr txBox="1">
            <a:spLocks noGrp="1"/>
          </p:cNvSpPr>
          <p:nvPr>
            <p:ph type="body" idx="1"/>
          </p:nvPr>
        </p:nvSpPr>
        <p:spPr>
          <a:xfrm>
            <a:off x="913175" y="1593750"/>
            <a:ext cx="3467100" cy="2783700"/>
          </a:xfrm>
          <a:prstGeom prst="rect">
            <a:avLst/>
          </a:prstGeom>
        </p:spPr>
        <p:txBody>
          <a:bodyPr spcFirstLastPara="1" wrap="square" lIns="0" tIns="0" rIns="0" bIns="0" anchor="t" anchorCtr="0">
            <a:noAutofit/>
          </a:bodyPr>
          <a:lstStyle>
            <a:lvl1pPr marL="457200" lvl="0" indent="-355600" rtl="0">
              <a:lnSpc>
                <a:spcPct val="115000"/>
              </a:lnSpc>
              <a:spcBef>
                <a:spcPts val="600"/>
              </a:spcBef>
              <a:spcAft>
                <a:spcPts val="0"/>
              </a:spcAft>
              <a:buSzPts val="2000"/>
              <a:buChar char="╸"/>
              <a:defRPr sz="2000">
                <a:solidFill>
                  <a:schemeClr val="dk2"/>
                </a:solidFill>
              </a:defRPr>
            </a:lvl1pPr>
            <a:lvl2pPr marL="914400" lvl="1" indent="-355600" rtl="0">
              <a:lnSpc>
                <a:spcPct val="115000"/>
              </a:lnSpc>
              <a:spcBef>
                <a:spcPts val="0"/>
              </a:spcBef>
              <a:spcAft>
                <a:spcPts val="0"/>
              </a:spcAft>
              <a:buClr>
                <a:schemeClr val="dk2"/>
              </a:buClr>
              <a:buSzPts val="2000"/>
              <a:buChar char="╶"/>
              <a:defRPr sz="2000">
                <a:solidFill>
                  <a:schemeClr val="dk2"/>
                </a:solidFill>
              </a:defRPr>
            </a:lvl2pPr>
            <a:lvl3pPr marL="1371600" lvl="2" indent="-355600" rtl="0">
              <a:lnSpc>
                <a:spcPct val="115000"/>
              </a:lnSpc>
              <a:spcBef>
                <a:spcPts val="0"/>
              </a:spcBef>
              <a:spcAft>
                <a:spcPts val="0"/>
              </a:spcAft>
              <a:buSzPts val="2000"/>
              <a:buChar char="╶"/>
              <a:defRPr sz="2000">
                <a:solidFill>
                  <a:schemeClr val="dk2"/>
                </a:solidFill>
              </a:defRPr>
            </a:lvl3pPr>
            <a:lvl4pPr marL="1828800" lvl="3" indent="-355600" rtl="0">
              <a:lnSpc>
                <a:spcPct val="115000"/>
              </a:lnSpc>
              <a:spcBef>
                <a:spcPts val="0"/>
              </a:spcBef>
              <a:spcAft>
                <a:spcPts val="0"/>
              </a:spcAft>
              <a:buSzPts val="2000"/>
              <a:buChar char="╶"/>
              <a:defRPr sz="2000">
                <a:solidFill>
                  <a:schemeClr val="dk2"/>
                </a:solidFill>
              </a:defRPr>
            </a:lvl4pPr>
            <a:lvl5pPr marL="2286000" lvl="4" indent="-355600" rtl="0">
              <a:lnSpc>
                <a:spcPct val="115000"/>
              </a:lnSpc>
              <a:spcBef>
                <a:spcPts val="0"/>
              </a:spcBef>
              <a:spcAft>
                <a:spcPts val="0"/>
              </a:spcAft>
              <a:buSzPts val="2000"/>
              <a:buChar char="╶"/>
              <a:defRPr sz="2000">
                <a:solidFill>
                  <a:schemeClr val="dk2"/>
                </a:solidFill>
              </a:defRPr>
            </a:lvl5pPr>
            <a:lvl6pPr marL="2743200" lvl="5" indent="-355600" rtl="0">
              <a:lnSpc>
                <a:spcPct val="115000"/>
              </a:lnSpc>
              <a:spcBef>
                <a:spcPts val="0"/>
              </a:spcBef>
              <a:spcAft>
                <a:spcPts val="0"/>
              </a:spcAft>
              <a:buSzPts val="2000"/>
              <a:buChar char="╶"/>
              <a:defRPr sz="2000">
                <a:solidFill>
                  <a:schemeClr val="dk2"/>
                </a:solidFill>
              </a:defRPr>
            </a:lvl6pPr>
            <a:lvl7pPr marL="3200400" lvl="6" indent="-355600" rtl="0">
              <a:lnSpc>
                <a:spcPct val="115000"/>
              </a:lnSpc>
              <a:spcBef>
                <a:spcPts val="0"/>
              </a:spcBef>
              <a:spcAft>
                <a:spcPts val="0"/>
              </a:spcAft>
              <a:buSzPts val="2000"/>
              <a:buChar char="╶"/>
              <a:defRPr sz="2000">
                <a:solidFill>
                  <a:schemeClr val="dk2"/>
                </a:solidFill>
              </a:defRPr>
            </a:lvl7pPr>
            <a:lvl8pPr marL="3657600" lvl="7" indent="-355600" rtl="0">
              <a:lnSpc>
                <a:spcPct val="115000"/>
              </a:lnSpc>
              <a:spcBef>
                <a:spcPts val="0"/>
              </a:spcBef>
              <a:spcAft>
                <a:spcPts val="0"/>
              </a:spcAft>
              <a:buSzPts val="2000"/>
              <a:buChar char="╶"/>
              <a:defRPr sz="2000">
                <a:solidFill>
                  <a:schemeClr val="dk2"/>
                </a:solidFill>
              </a:defRPr>
            </a:lvl8pPr>
            <a:lvl9pPr marL="4114800" lvl="8" indent="-355600" rtl="0">
              <a:lnSpc>
                <a:spcPct val="115000"/>
              </a:lnSpc>
              <a:spcBef>
                <a:spcPts val="0"/>
              </a:spcBef>
              <a:spcAft>
                <a:spcPts val="0"/>
              </a:spcAft>
              <a:buSzPts val="2000"/>
              <a:buChar char="╶"/>
              <a:defRPr sz="2000">
                <a:solidFill>
                  <a:schemeClr val="dk2"/>
                </a:solidFill>
              </a:defRPr>
            </a:lvl9pPr>
          </a:lstStyle>
          <a:p>
            <a:endParaRPr/>
          </a:p>
        </p:txBody>
      </p:sp>
      <p:sp>
        <p:nvSpPr>
          <p:cNvPr id="43" name="Google Shape;43;p6"/>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grpSp>
        <p:nvGrpSpPr>
          <p:cNvPr id="45" name="Google Shape;45;p7"/>
          <p:cNvGrpSpPr/>
          <p:nvPr/>
        </p:nvGrpSpPr>
        <p:grpSpPr>
          <a:xfrm>
            <a:off x="0" y="-50"/>
            <a:ext cx="9144000" cy="5143575"/>
            <a:chOff x="0" y="-50"/>
            <a:chExt cx="9144000" cy="5143575"/>
          </a:xfrm>
        </p:grpSpPr>
        <p:sp>
          <p:nvSpPr>
            <p:cNvPr id="46" name="Google Shape;46;p7"/>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7"/>
            <p:cNvGrpSpPr/>
            <p:nvPr/>
          </p:nvGrpSpPr>
          <p:grpSpPr>
            <a:xfrm>
              <a:off x="0" y="-50"/>
              <a:ext cx="9144000" cy="5143575"/>
              <a:chOff x="0" y="-250"/>
              <a:chExt cx="9144000" cy="5143575"/>
            </a:xfrm>
          </p:grpSpPr>
          <p:sp>
            <p:nvSpPr>
              <p:cNvPr id="48" name="Google Shape;48;p7"/>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7"/>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52" name="Google Shape;52;p7"/>
          <p:cNvSpPr txBox="1">
            <a:spLocks noGrp="1"/>
          </p:cNvSpPr>
          <p:nvPr>
            <p:ph type="body" idx="1"/>
          </p:nvPr>
        </p:nvSpPr>
        <p:spPr>
          <a:xfrm>
            <a:off x="913175" y="1746150"/>
            <a:ext cx="3419100" cy="2633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3" name="Google Shape;53;p7"/>
          <p:cNvSpPr txBox="1">
            <a:spLocks noGrp="1"/>
          </p:cNvSpPr>
          <p:nvPr>
            <p:ph type="body" idx="2"/>
          </p:nvPr>
        </p:nvSpPr>
        <p:spPr>
          <a:xfrm>
            <a:off x="4811921" y="1746150"/>
            <a:ext cx="3419100" cy="2633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4" name="Google Shape;54;p7"/>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5"/>
        <p:cNvGrpSpPr/>
        <p:nvPr/>
      </p:nvGrpSpPr>
      <p:grpSpPr>
        <a:xfrm>
          <a:off x="0" y="0"/>
          <a:ext cx="0" cy="0"/>
          <a:chOff x="0" y="0"/>
          <a:chExt cx="0" cy="0"/>
        </a:xfrm>
      </p:grpSpPr>
      <p:grpSp>
        <p:nvGrpSpPr>
          <p:cNvPr id="56" name="Google Shape;56;p8"/>
          <p:cNvGrpSpPr/>
          <p:nvPr/>
        </p:nvGrpSpPr>
        <p:grpSpPr>
          <a:xfrm>
            <a:off x="0" y="-50"/>
            <a:ext cx="9144000" cy="5143575"/>
            <a:chOff x="0" y="-50"/>
            <a:chExt cx="9144000" cy="5143575"/>
          </a:xfrm>
        </p:grpSpPr>
        <p:sp>
          <p:nvSpPr>
            <p:cNvPr id="57" name="Google Shape;57;p8"/>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8"/>
            <p:cNvGrpSpPr/>
            <p:nvPr/>
          </p:nvGrpSpPr>
          <p:grpSpPr>
            <a:xfrm>
              <a:off x="0" y="-50"/>
              <a:ext cx="9144000" cy="5143575"/>
              <a:chOff x="0" y="-250"/>
              <a:chExt cx="9144000" cy="5143575"/>
            </a:xfrm>
          </p:grpSpPr>
          <p:sp>
            <p:nvSpPr>
              <p:cNvPr id="59" name="Google Shape;59;p8"/>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 name="Google Shape;62;p8"/>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63" name="Google Shape;63;p8"/>
          <p:cNvSpPr txBox="1">
            <a:spLocks noGrp="1"/>
          </p:cNvSpPr>
          <p:nvPr>
            <p:ph type="body" idx="1"/>
          </p:nvPr>
        </p:nvSpPr>
        <p:spPr>
          <a:xfrm>
            <a:off x="913175" y="1746150"/>
            <a:ext cx="2224200" cy="2633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4" name="Google Shape;64;p8"/>
          <p:cNvSpPr txBox="1">
            <a:spLocks noGrp="1"/>
          </p:cNvSpPr>
          <p:nvPr>
            <p:ph type="body" idx="2"/>
          </p:nvPr>
        </p:nvSpPr>
        <p:spPr>
          <a:xfrm>
            <a:off x="3427841" y="1746150"/>
            <a:ext cx="2224200" cy="2633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5" name="Google Shape;65;p8"/>
          <p:cNvSpPr txBox="1">
            <a:spLocks noGrp="1"/>
          </p:cNvSpPr>
          <p:nvPr>
            <p:ph type="body" idx="3"/>
          </p:nvPr>
        </p:nvSpPr>
        <p:spPr>
          <a:xfrm>
            <a:off x="5942507" y="1746150"/>
            <a:ext cx="2224200" cy="2633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6" name="Google Shape;66;p8"/>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grpSp>
        <p:nvGrpSpPr>
          <p:cNvPr id="68" name="Google Shape;68;p9"/>
          <p:cNvGrpSpPr/>
          <p:nvPr/>
        </p:nvGrpSpPr>
        <p:grpSpPr>
          <a:xfrm>
            <a:off x="0" y="-50"/>
            <a:ext cx="9144000" cy="5143575"/>
            <a:chOff x="0" y="-50"/>
            <a:chExt cx="9144000" cy="5143575"/>
          </a:xfrm>
        </p:grpSpPr>
        <p:sp>
          <p:nvSpPr>
            <p:cNvPr id="69" name="Google Shape;69;p9"/>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9"/>
            <p:cNvGrpSpPr/>
            <p:nvPr/>
          </p:nvGrpSpPr>
          <p:grpSpPr>
            <a:xfrm>
              <a:off x="0" y="-50"/>
              <a:ext cx="9144000" cy="5143575"/>
              <a:chOff x="0" y="-250"/>
              <a:chExt cx="9144000" cy="5143575"/>
            </a:xfrm>
          </p:grpSpPr>
          <p:sp>
            <p:nvSpPr>
              <p:cNvPr id="71" name="Google Shape;71;p9"/>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 name="Google Shape;74;p9"/>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75" name="Google Shape;75;p9"/>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76"/>
        <p:cNvGrpSpPr/>
        <p:nvPr/>
      </p:nvGrpSpPr>
      <p:grpSpPr>
        <a:xfrm>
          <a:off x="0" y="0"/>
          <a:ext cx="0" cy="0"/>
          <a:chOff x="0" y="0"/>
          <a:chExt cx="0" cy="0"/>
        </a:xfrm>
      </p:grpSpPr>
      <p:grpSp>
        <p:nvGrpSpPr>
          <p:cNvPr id="77" name="Google Shape;77;p10"/>
          <p:cNvGrpSpPr/>
          <p:nvPr/>
        </p:nvGrpSpPr>
        <p:grpSpPr>
          <a:xfrm>
            <a:off x="0" y="4632875"/>
            <a:ext cx="9144000" cy="510650"/>
            <a:chOff x="0" y="4632675"/>
            <a:chExt cx="9144000" cy="510650"/>
          </a:xfrm>
        </p:grpSpPr>
        <p:sp>
          <p:nvSpPr>
            <p:cNvPr id="78" name="Google Shape;78;p10"/>
            <p:cNvSpPr/>
            <p:nvPr/>
          </p:nvSpPr>
          <p:spPr>
            <a:xfrm>
              <a:off x="0" y="4632675"/>
              <a:ext cx="6087900" cy="5106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10"/>
          <p:cNvSpPr txBox="1">
            <a:spLocks noGrp="1"/>
          </p:cNvSpPr>
          <p:nvPr>
            <p:ph type="body" idx="1"/>
          </p:nvPr>
        </p:nvSpPr>
        <p:spPr>
          <a:xfrm>
            <a:off x="457200" y="4632750"/>
            <a:ext cx="5229000" cy="510600"/>
          </a:xfrm>
          <a:prstGeom prst="rect">
            <a:avLst/>
          </a:prstGeom>
        </p:spPr>
        <p:txBody>
          <a:bodyPr spcFirstLastPara="1" wrap="square" lIns="0" tIns="0" rIns="0" bIns="0" anchor="ctr" anchorCtr="0">
            <a:noAutofit/>
          </a:bodyPr>
          <a:lstStyle>
            <a:lvl1pPr marL="457200" lvl="0" indent="-228600" rtl="0">
              <a:spcBef>
                <a:spcPts val="360"/>
              </a:spcBef>
              <a:spcAft>
                <a:spcPts val="0"/>
              </a:spcAft>
              <a:buClr>
                <a:schemeClr val="dk2"/>
              </a:buClr>
              <a:buSzPts val="1400"/>
              <a:buNone/>
              <a:defRPr sz="1400">
                <a:solidFill>
                  <a:schemeClr val="dk2"/>
                </a:solidFill>
              </a:defRPr>
            </a:lvl1pPr>
          </a:lstStyle>
          <a:p>
            <a:endParaRPr/>
          </a:p>
        </p:txBody>
      </p:sp>
      <p:sp>
        <p:nvSpPr>
          <p:cNvPr id="81" name="Google Shape;81;p10"/>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760475" y="4759953"/>
            <a:ext cx="383400" cy="383400"/>
          </a:xfrm>
          <a:prstGeom prst="rect">
            <a:avLst/>
          </a:prstGeom>
          <a:noFill/>
          <a:ln>
            <a:noFill/>
          </a:ln>
        </p:spPr>
        <p:txBody>
          <a:bodyPr spcFirstLastPara="1" wrap="square" lIns="0" tIns="0" rIns="0" bIns="0" anchor="ctr" anchorCtr="0">
            <a:noAutofit/>
          </a:bodyPr>
          <a:lstStyle>
            <a:lvl1pPr lvl="0" algn="ctr" rtl="0">
              <a:buNone/>
              <a:defRPr sz="1000" b="1">
                <a:solidFill>
                  <a:schemeClr val="dk2"/>
                </a:solidFill>
                <a:latin typeface="Red Hat Display"/>
                <a:ea typeface="Red Hat Display"/>
                <a:cs typeface="Red Hat Display"/>
                <a:sym typeface="Red Hat Display"/>
              </a:defRPr>
            </a:lvl1pPr>
            <a:lvl2pPr lvl="1" algn="ctr" rtl="0">
              <a:buNone/>
              <a:defRPr sz="1000" b="1">
                <a:solidFill>
                  <a:schemeClr val="dk2"/>
                </a:solidFill>
                <a:latin typeface="Red Hat Display"/>
                <a:ea typeface="Red Hat Display"/>
                <a:cs typeface="Red Hat Display"/>
                <a:sym typeface="Red Hat Display"/>
              </a:defRPr>
            </a:lvl2pPr>
            <a:lvl3pPr lvl="2" algn="ctr" rtl="0">
              <a:buNone/>
              <a:defRPr sz="1000" b="1">
                <a:solidFill>
                  <a:schemeClr val="dk2"/>
                </a:solidFill>
                <a:latin typeface="Red Hat Display"/>
                <a:ea typeface="Red Hat Display"/>
                <a:cs typeface="Red Hat Display"/>
                <a:sym typeface="Red Hat Display"/>
              </a:defRPr>
            </a:lvl3pPr>
            <a:lvl4pPr lvl="3" algn="ctr" rtl="0">
              <a:buNone/>
              <a:defRPr sz="1000" b="1">
                <a:solidFill>
                  <a:schemeClr val="dk2"/>
                </a:solidFill>
                <a:latin typeface="Red Hat Display"/>
                <a:ea typeface="Red Hat Display"/>
                <a:cs typeface="Red Hat Display"/>
                <a:sym typeface="Red Hat Display"/>
              </a:defRPr>
            </a:lvl4pPr>
            <a:lvl5pPr lvl="4" algn="ctr" rtl="0">
              <a:buNone/>
              <a:defRPr sz="1000" b="1">
                <a:solidFill>
                  <a:schemeClr val="dk2"/>
                </a:solidFill>
                <a:latin typeface="Red Hat Display"/>
                <a:ea typeface="Red Hat Display"/>
                <a:cs typeface="Red Hat Display"/>
                <a:sym typeface="Red Hat Display"/>
              </a:defRPr>
            </a:lvl5pPr>
            <a:lvl6pPr lvl="5" algn="ctr" rtl="0">
              <a:buNone/>
              <a:defRPr sz="1000" b="1">
                <a:solidFill>
                  <a:schemeClr val="dk2"/>
                </a:solidFill>
                <a:latin typeface="Red Hat Display"/>
                <a:ea typeface="Red Hat Display"/>
                <a:cs typeface="Red Hat Display"/>
                <a:sym typeface="Red Hat Display"/>
              </a:defRPr>
            </a:lvl6pPr>
            <a:lvl7pPr lvl="6" algn="ctr" rtl="0">
              <a:buNone/>
              <a:defRPr sz="1000" b="1">
                <a:solidFill>
                  <a:schemeClr val="dk2"/>
                </a:solidFill>
                <a:latin typeface="Red Hat Display"/>
                <a:ea typeface="Red Hat Display"/>
                <a:cs typeface="Red Hat Display"/>
                <a:sym typeface="Red Hat Display"/>
              </a:defRPr>
            </a:lvl7pPr>
            <a:lvl8pPr lvl="7" algn="ctr" rtl="0">
              <a:buNone/>
              <a:defRPr sz="1000" b="1">
                <a:solidFill>
                  <a:schemeClr val="dk2"/>
                </a:solidFill>
                <a:latin typeface="Red Hat Display"/>
                <a:ea typeface="Red Hat Display"/>
                <a:cs typeface="Red Hat Display"/>
                <a:sym typeface="Red Hat Display"/>
              </a:defRPr>
            </a:lvl8pPr>
            <a:lvl9pPr lvl="8" algn="ctr" rtl="0">
              <a:buNone/>
              <a:defRPr sz="1000" b="1">
                <a:solidFill>
                  <a:schemeClr val="dk2"/>
                </a:solidFill>
                <a:latin typeface="Red Hat Display"/>
                <a:ea typeface="Red Hat Display"/>
                <a:cs typeface="Red Hat Display"/>
                <a:sym typeface="Red Hat Display"/>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457200" y="0"/>
            <a:ext cx="3171300" cy="1418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1pPr>
            <a:lvl2pPr lvl="1"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2pPr>
            <a:lvl3pPr lvl="2"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3pPr>
            <a:lvl4pPr lvl="3"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4pPr>
            <a:lvl5pPr lvl="4"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5pPr>
            <a:lvl6pPr lvl="5"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6pPr>
            <a:lvl7pPr lvl="6"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7pPr>
            <a:lvl8pPr lvl="7"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8pPr>
            <a:lvl9pPr lvl="8"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9pPr>
          </a:lstStyle>
          <a:p>
            <a:endParaRPr/>
          </a:p>
        </p:txBody>
      </p:sp>
      <p:sp>
        <p:nvSpPr>
          <p:cNvPr id="8" name="Google Shape;8;p1"/>
          <p:cNvSpPr txBox="1">
            <a:spLocks noGrp="1"/>
          </p:cNvSpPr>
          <p:nvPr>
            <p:ph type="body" idx="1"/>
          </p:nvPr>
        </p:nvSpPr>
        <p:spPr>
          <a:xfrm>
            <a:off x="913175" y="1746150"/>
            <a:ext cx="5944800" cy="26337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Raleway"/>
              <a:buChar char="╸"/>
              <a:defRPr sz="2400">
                <a:solidFill>
                  <a:schemeClr val="lt1"/>
                </a:solidFill>
                <a:latin typeface="Raleway"/>
                <a:ea typeface="Raleway"/>
                <a:cs typeface="Raleway"/>
                <a:sym typeface="Raleway"/>
              </a:defRPr>
            </a:lvl1pPr>
            <a:lvl2pPr marL="914400" lvl="1" indent="-381000" rtl="0">
              <a:spcBef>
                <a:spcPts val="0"/>
              </a:spcBef>
              <a:spcAft>
                <a:spcPts val="0"/>
              </a:spcAft>
              <a:buClr>
                <a:schemeClr val="lt2"/>
              </a:buClr>
              <a:buSzPts val="2400"/>
              <a:buFont typeface="Raleway"/>
              <a:buChar char="╶"/>
              <a:defRPr sz="2400">
                <a:solidFill>
                  <a:schemeClr val="lt1"/>
                </a:solidFill>
                <a:latin typeface="Raleway"/>
                <a:ea typeface="Raleway"/>
                <a:cs typeface="Raleway"/>
                <a:sym typeface="Raleway"/>
              </a:defRPr>
            </a:lvl2pPr>
            <a:lvl3pPr marL="1371600" lvl="2"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3pPr>
            <a:lvl4pPr marL="1828800" lvl="3"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4pPr>
            <a:lvl5pPr marL="2286000" lvl="4"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5pPr>
            <a:lvl6pPr marL="2743200" lvl="5"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6pPr>
            <a:lvl7pPr marL="3200400" lvl="6"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7pPr>
            <a:lvl8pPr marL="3657600" lvl="7"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8pPr>
            <a:lvl9pPr marL="4114800" lvl="8"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5.jpg"/><Relationship Id="rId5" Type="http://schemas.microsoft.com/office/2007/relationships/hdphoto" Target="../media/hdphoto1.wdp"/><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hyperlink" Target="mailto:zachary@ctwi-btc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9.jp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272925" y="91900"/>
            <a:ext cx="5773200" cy="1844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t>CONSTRUCTION TRADES     WORKFORCE INITIATIVE </a:t>
            </a:r>
            <a:endParaRPr sz="2500"/>
          </a:p>
          <a:p>
            <a:pPr marL="0" lvl="0" indent="0" algn="l" rtl="0">
              <a:spcBef>
                <a:spcPts val="0"/>
              </a:spcBef>
              <a:spcAft>
                <a:spcPts val="0"/>
              </a:spcAft>
              <a:buNone/>
            </a:pPr>
            <a:endParaRPr sz="1800" i="1">
              <a:solidFill>
                <a:srgbClr val="FF6035"/>
              </a:solidFill>
            </a:endParaRPr>
          </a:p>
          <a:p>
            <a:pPr marL="0" lvl="0" indent="0" algn="l" rtl="0">
              <a:spcBef>
                <a:spcPts val="0"/>
              </a:spcBef>
              <a:spcAft>
                <a:spcPts val="0"/>
              </a:spcAft>
              <a:buNone/>
            </a:pPr>
            <a:r>
              <a:rPr lang="en" sz="1800" i="1">
                <a:solidFill>
                  <a:srgbClr val="FF6035"/>
                </a:solidFill>
              </a:rPr>
              <a:t>The Nonprofit Partner of The Building Trades-East/North Bay</a:t>
            </a:r>
            <a:endParaRPr sz="1800" i="1">
              <a:solidFill>
                <a:srgbClr val="FF6035"/>
              </a:solidFill>
            </a:endParaRPr>
          </a:p>
        </p:txBody>
      </p:sp>
      <p:pic>
        <p:nvPicPr>
          <p:cNvPr id="100" name="Google Shape;100;p14"/>
          <p:cNvPicPr preferRelativeResize="0"/>
          <p:nvPr/>
        </p:nvPicPr>
        <p:blipFill>
          <a:blip r:embed="rId4">
            <a:alphaModFix/>
          </a:blip>
          <a:stretch>
            <a:fillRect/>
          </a:stretch>
        </p:blipFill>
        <p:spPr>
          <a:xfrm>
            <a:off x="7951675" y="4479525"/>
            <a:ext cx="1113050" cy="331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23"/>
          <p:cNvSpPr txBox="1">
            <a:spLocks noGrp="1"/>
          </p:cNvSpPr>
          <p:nvPr>
            <p:ph type="ctrTitle"/>
          </p:nvPr>
        </p:nvSpPr>
        <p:spPr>
          <a:xfrm>
            <a:off x="1561925" y="2882087"/>
            <a:ext cx="7003800" cy="546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San Leandro Unified </a:t>
            </a:r>
            <a:endParaRPr/>
          </a:p>
        </p:txBody>
      </p:sp>
      <p:sp>
        <p:nvSpPr>
          <p:cNvPr id="190" name="Google Shape;190;p23"/>
          <p:cNvSpPr txBox="1">
            <a:spLocks noGrp="1"/>
          </p:cNvSpPr>
          <p:nvPr>
            <p:ph type="subTitle" idx="1"/>
          </p:nvPr>
        </p:nvSpPr>
        <p:spPr>
          <a:xfrm>
            <a:off x="1561925" y="3533374"/>
            <a:ext cx="7003800" cy="754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MC3 Pre-Apprenticeship Program at Lincoln HS</a:t>
            </a:r>
            <a:endParaRPr/>
          </a:p>
        </p:txBody>
      </p:sp>
      <p:sp>
        <p:nvSpPr>
          <p:cNvPr id="191" name="Google Shape;191;p23"/>
          <p:cNvSpPr txBox="1"/>
          <p:nvPr/>
        </p:nvSpPr>
        <p:spPr>
          <a:xfrm>
            <a:off x="0" y="2192975"/>
            <a:ext cx="1429800" cy="1236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7200">
                <a:solidFill>
                  <a:schemeClr val="lt1"/>
                </a:solidFill>
                <a:latin typeface="Red Hat Display Black"/>
                <a:ea typeface="Red Hat Display Black"/>
                <a:cs typeface="Red Hat Display Black"/>
                <a:sym typeface="Red Hat Display Black"/>
              </a:rPr>
              <a:t>2</a:t>
            </a:r>
            <a:endParaRPr sz="7200">
              <a:solidFill>
                <a:schemeClr val="lt1"/>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Google Shape;196;p24"/>
          <p:cNvSpPr txBox="1">
            <a:spLocks noGrp="1"/>
          </p:cNvSpPr>
          <p:nvPr>
            <p:ph type="title"/>
          </p:nvPr>
        </p:nvSpPr>
        <p:spPr>
          <a:xfrm>
            <a:off x="457200" y="0"/>
            <a:ext cx="3447600" cy="1418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accent1"/>
                </a:solidFill>
              </a:rPr>
              <a:t>MC3 Pre-Apprenticeship</a:t>
            </a:r>
            <a:endParaRPr dirty="0"/>
          </a:p>
        </p:txBody>
      </p:sp>
      <p:sp>
        <p:nvSpPr>
          <p:cNvPr id="197" name="Google Shape;197;p24"/>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198" name="Google Shape;198;p24"/>
          <p:cNvSpPr txBox="1"/>
          <p:nvPr/>
        </p:nvSpPr>
        <p:spPr>
          <a:xfrm>
            <a:off x="619325" y="1657825"/>
            <a:ext cx="8009100" cy="24783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FFFFFF"/>
              </a:buClr>
              <a:buSzPts val="2200"/>
              <a:buFont typeface="Raleway"/>
              <a:buChar char="-"/>
            </a:pPr>
            <a:r>
              <a:rPr lang="en" sz="2200" b="1" dirty="0">
                <a:solidFill>
                  <a:srgbClr val="FFFFFF"/>
                </a:solidFill>
                <a:latin typeface="Raleway"/>
                <a:ea typeface="Raleway"/>
                <a:cs typeface="Raleway"/>
                <a:sym typeface="Raleway"/>
              </a:rPr>
              <a:t>25 juniors and seniors (9 female)</a:t>
            </a:r>
            <a:endParaRPr sz="2200" b="1" dirty="0">
              <a:solidFill>
                <a:srgbClr val="FFFFFF"/>
              </a:solidFill>
              <a:latin typeface="Raleway"/>
              <a:ea typeface="Raleway"/>
              <a:cs typeface="Raleway"/>
              <a:sym typeface="Raleway"/>
            </a:endParaRPr>
          </a:p>
          <a:p>
            <a:pPr marL="457200" lvl="0" indent="-368300" algn="l" rtl="0">
              <a:spcBef>
                <a:spcPts val="0"/>
              </a:spcBef>
              <a:spcAft>
                <a:spcPts val="0"/>
              </a:spcAft>
              <a:buClr>
                <a:srgbClr val="FFFFFF"/>
              </a:buClr>
              <a:buSzPts val="2200"/>
              <a:buFont typeface="Raleway"/>
              <a:buChar char="-"/>
            </a:pPr>
            <a:r>
              <a:rPr lang="en" sz="2200" b="1" dirty="0">
                <a:solidFill>
                  <a:srgbClr val="FFFFFF"/>
                </a:solidFill>
                <a:latin typeface="Raleway"/>
                <a:ea typeface="Raleway"/>
                <a:cs typeface="Raleway"/>
                <a:sym typeface="Raleway"/>
              </a:rPr>
              <a:t>Community Education Workshops, Hands-on and </a:t>
            </a:r>
          </a:p>
          <a:p>
            <a:pPr marL="88900" lvl="0" algn="l" rtl="0">
              <a:spcBef>
                <a:spcPts val="0"/>
              </a:spcBef>
              <a:spcAft>
                <a:spcPts val="0"/>
              </a:spcAft>
              <a:buClr>
                <a:srgbClr val="FFFFFF"/>
              </a:buClr>
              <a:buSzPts val="2200"/>
            </a:pPr>
            <a:r>
              <a:rPr lang="en" sz="2200" b="1" dirty="0">
                <a:solidFill>
                  <a:srgbClr val="FFFFFF"/>
                </a:solidFill>
                <a:latin typeface="Raleway"/>
                <a:ea typeface="Raleway"/>
                <a:cs typeface="Raleway"/>
                <a:sym typeface="Raleway"/>
              </a:rPr>
              <a:t>      Soft-skills trainings</a:t>
            </a:r>
            <a:endParaRPr sz="2200" b="1" dirty="0">
              <a:solidFill>
                <a:srgbClr val="FFFFFF"/>
              </a:solidFill>
              <a:latin typeface="Raleway"/>
              <a:ea typeface="Raleway"/>
              <a:cs typeface="Raleway"/>
              <a:sym typeface="Raleway"/>
            </a:endParaRPr>
          </a:p>
          <a:p>
            <a:pPr marL="457200" lvl="0" indent="-368300" algn="l" rtl="0">
              <a:spcBef>
                <a:spcPts val="0"/>
              </a:spcBef>
              <a:spcAft>
                <a:spcPts val="0"/>
              </a:spcAft>
              <a:buClr>
                <a:srgbClr val="FFFFFF"/>
              </a:buClr>
              <a:buSzPts val="2200"/>
              <a:buFont typeface="Raleway"/>
              <a:buChar char="-"/>
            </a:pPr>
            <a:r>
              <a:rPr lang="en" sz="2200" b="1" dirty="0">
                <a:solidFill>
                  <a:srgbClr val="FFFFFF"/>
                </a:solidFill>
                <a:latin typeface="Raleway"/>
                <a:ea typeface="Raleway"/>
                <a:cs typeface="Raleway"/>
                <a:sym typeface="Raleway"/>
              </a:rPr>
              <a:t>Leveraging City and School District PLAs</a:t>
            </a:r>
            <a:endParaRPr sz="2200" b="1" dirty="0">
              <a:solidFill>
                <a:srgbClr val="FFFFFF"/>
              </a:solidFill>
              <a:latin typeface="Raleway"/>
              <a:ea typeface="Raleway"/>
              <a:cs typeface="Raleway"/>
              <a:sym typeface="Raleway"/>
            </a:endParaRPr>
          </a:p>
          <a:p>
            <a:pPr marL="457200" lvl="0" indent="-368300" algn="l" rtl="0">
              <a:spcBef>
                <a:spcPts val="0"/>
              </a:spcBef>
              <a:spcAft>
                <a:spcPts val="0"/>
              </a:spcAft>
              <a:buClr>
                <a:srgbClr val="FFFFFF"/>
              </a:buClr>
              <a:buSzPts val="2200"/>
              <a:buFont typeface="Raleway"/>
              <a:buChar char="-"/>
            </a:pPr>
            <a:r>
              <a:rPr lang="en" sz="2200" b="1" dirty="0">
                <a:solidFill>
                  <a:srgbClr val="FFFFFF"/>
                </a:solidFill>
                <a:latin typeface="Raleway"/>
                <a:ea typeface="Raleway"/>
                <a:cs typeface="Raleway"/>
                <a:sym typeface="Raleway"/>
              </a:rPr>
              <a:t>Developing Post Graduation Pathways </a:t>
            </a:r>
            <a:endParaRPr sz="2200" b="1" dirty="0">
              <a:solidFill>
                <a:srgbClr val="FFFFFF"/>
              </a:solidFill>
              <a:latin typeface="Raleway"/>
              <a:ea typeface="Raleway"/>
              <a:cs typeface="Raleway"/>
              <a:sym typeface="Raleway"/>
            </a:endParaRPr>
          </a:p>
          <a:p>
            <a:pPr marL="457200" lvl="0" indent="-368300" algn="l" rtl="0">
              <a:spcBef>
                <a:spcPts val="0"/>
              </a:spcBef>
              <a:spcAft>
                <a:spcPts val="0"/>
              </a:spcAft>
              <a:buClr>
                <a:srgbClr val="FFFFFF"/>
              </a:buClr>
              <a:buSzPts val="2200"/>
              <a:buFont typeface="Raleway"/>
              <a:buChar char="-"/>
            </a:pPr>
            <a:r>
              <a:rPr lang="en" sz="2200" b="1" dirty="0">
                <a:solidFill>
                  <a:srgbClr val="FFFFFF"/>
                </a:solidFill>
                <a:latin typeface="Raleway"/>
                <a:ea typeface="Raleway"/>
                <a:cs typeface="Raleway"/>
                <a:sym typeface="Raleway"/>
              </a:rPr>
              <a:t>Implementing 3 Week Summer Trades Program</a:t>
            </a:r>
            <a:endParaRPr sz="2200" b="1" dirty="0">
              <a:solidFill>
                <a:srgbClr val="FFFFFF"/>
              </a:solidFill>
              <a:latin typeface="Raleway"/>
              <a:ea typeface="Raleway"/>
              <a:cs typeface="Raleway"/>
              <a:sym typeface="Raleway"/>
            </a:endParaRPr>
          </a:p>
          <a:p>
            <a:pPr marL="457200" lvl="0" indent="0" algn="l" rtl="0">
              <a:spcBef>
                <a:spcPts val="0"/>
              </a:spcBef>
              <a:spcAft>
                <a:spcPts val="0"/>
              </a:spcAft>
              <a:buNone/>
            </a:pPr>
            <a:endParaRPr sz="2200" b="1" dirty="0">
              <a:solidFill>
                <a:srgbClr val="FFFFFF"/>
              </a:solidFill>
              <a:latin typeface="Raleway"/>
              <a:ea typeface="Raleway"/>
              <a:cs typeface="Raleway"/>
              <a:sym typeface="Raleway"/>
            </a:endParaRPr>
          </a:p>
          <a:p>
            <a:pPr marL="457200" lvl="0" indent="-317500" algn="l" rtl="0">
              <a:spcBef>
                <a:spcPts val="0"/>
              </a:spcBef>
              <a:spcAft>
                <a:spcPts val="0"/>
              </a:spcAft>
              <a:buSzPts val="1400"/>
              <a:buFont typeface="Raleway"/>
              <a:buChar char="-"/>
            </a:pPr>
            <a:endParaRPr dirty="0">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p25"/>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204" name="Google Shape;204;p25"/>
          <p:cNvPicPr preferRelativeResize="0"/>
          <p:nvPr/>
        </p:nvPicPr>
        <p:blipFill rotWithShape="1">
          <a:blip r:embed="rId4">
            <a:alphaModFix/>
            <a:extLst>
              <a:ext uri="{BEBA8EAE-BF5A-486C-A8C5-ECC9F3942E4B}">
                <a14:imgProps xmlns:a14="http://schemas.microsoft.com/office/drawing/2010/main">
                  <a14:imgLayer r:embed="rId5">
                    <a14:imgEffect>
                      <a14:backgroundRemoval t="3281" b="9661" l="10000" r="90000">
                        <a14:foregroundMark x1="11025" y1="4800" x2="33178" y2="6200"/>
                        <a14:foregroundMark x1="33178" y1="6200" x2="45031" y2="4640"/>
                        <a14:foregroundMark x1="45031" y1="4640" x2="88768" y2="6160"/>
                        <a14:foregroundMark x1="17961" y1="8160" x2="40010" y2="8720"/>
                        <a14:foregroundMark x1="40010" y1="8720" x2="73033" y2="8360"/>
                        <a14:foregroundMark x1="73033" y1="8360" x2="80487" y2="8760"/>
                      </a14:backgroundRemoval>
                    </a14:imgEffect>
                  </a14:imgLayer>
                </a14:imgProps>
              </a:ext>
            </a:extLst>
          </a:blip>
          <a:srcRect t="2484" b="89542"/>
          <a:stretch/>
        </p:blipFill>
        <p:spPr>
          <a:xfrm>
            <a:off x="-356346" y="255494"/>
            <a:ext cx="4830204" cy="1156447"/>
          </a:xfrm>
          <a:prstGeom prst="rect">
            <a:avLst/>
          </a:prstGeom>
          <a:noFill/>
          <a:ln>
            <a:noFill/>
          </a:ln>
        </p:spPr>
      </p:pic>
      <p:pic>
        <p:nvPicPr>
          <p:cNvPr id="4" name="Google Shape;204;p25">
            <a:extLst>
              <a:ext uri="{FF2B5EF4-FFF2-40B4-BE49-F238E27FC236}">
                <a16:creationId xmlns:a16="http://schemas.microsoft.com/office/drawing/2014/main" id="{88C6ACFC-9E0D-4E24-BDB6-EFCE08E1C02E}"/>
              </a:ext>
            </a:extLst>
          </p:cNvPr>
          <p:cNvPicPr preferRelativeResize="0"/>
          <p:nvPr/>
        </p:nvPicPr>
        <p:blipFill rotWithShape="1">
          <a:blip r:embed="rId6">
            <a:alphaModFix/>
          </a:blip>
          <a:srcRect l="81639" t="93990"/>
          <a:stretch/>
        </p:blipFill>
        <p:spPr>
          <a:xfrm>
            <a:off x="584949" y="4153647"/>
            <a:ext cx="972020" cy="430159"/>
          </a:xfrm>
          <a:prstGeom prst="rect">
            <a:avLst/>
          </a:prstGeom>
          <a:noFill/>
          <a:ln>
            <a:noFill/>
          </a:ln>
        </p:spPr>
      </p:pic>
      <p:pic>
        <p:nvPicPr>
          <p:cNvPr id="5" name="Google Shape;204;p25">
            <a:extLst>
              <a:ext uri="{FF2B5EF4-FFF2-40B4-BE49-F238E27FC236}">
                <a16:creationId xmlns:a16="http://schemas.microsoft.com/office/drawing/2014/main" id="{59962EA8-0602-4197-B120-120FDE8B2D4D}"/>
              </a:ext>
            </a:extLst>
          </p:cNvPr>
          <p:cNvPicPr preferRelativeResize="0"/>
          <p:nvPr/>
        </p:nvPicPr>
        <p:blipFill rotWithShape="1">
          <a:blip r:embed="rId6">
            <a:alphaModFix/>
          </a:blip>
          <a:srcRect t="11114" b="10649"/>
          <a:stretch/>
        </p:blipFill>
        <p:spPr>
          <a:xfrm>
            <a:off x="4403444" y="559694"/>
            <a:ext cx="3975665" cy="40241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26"/>
          <p:cNvSpPr txBox="1">
            <a:spLocks noGrp="1"/>
          </p:cNvSpPr>
          <p:nvPr>
            <p:ph type="ctrTitle"/>
          </p:nvPr>
        </p:nvSpPr>
        <p:spPr>
          <a:xfrm>
            <a:off x="1561925" y="2192985"/>
            <a:ext cx="7003800" cy="1236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Bay Area Apprenticeship Guidebook</a:t>
            </a:r>
            <a:endParaRPr/>
          </a:p>
        </p:txBody>
      </p:sp>
      <p:sp>
        <p:nvSpPr>
          <p:cNvPr id="210" name="Google Shape;210;p26"/>
          <p:cNvSpPr txBox="1"/>
          <p:nvPr/>
        </p:nvSpPr>
        <p:spPr>
          <a:xfrm>
            <a:off x="0" y="2192975"/>
            <a:ext cx="1429800" cy="1236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7200">
                <a:solidFill>
                  <a:schemeClr val="lt1"/>
                </a:solidFill>
                <a:latin typeface="Red Hat Display Black"/>
                <a:ea typeface="Red Hat Display Black"/>
                <a:cs typeface="Red Hat Display Black"/>
                <a:sym typeface="Red Hat Display Black"/>
              </a:rPr>
              <a:t>3</a:t>
            </a:r>
            <a:endParaRPr sz="7200">
              <a:solidFill>
                <a:schemeClr val="lt1"/>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grpSp>
        <p:nvGrpSpPr>
          <p:cNvPr id="8" name="Group 7">
            <a:extLst>
              <a:ext uri="{FF2B5EF4-FFF2-40B4-BE49-F238E27FC236}">
                <a16:creationId xmlns:a16="http://schemas.microsoft.com/office/drawing/2014/main" id="{744F9C99-0947-4611-9CCC-57E32C041263}"/>
              </a:ext>
            </a:extLst>
          </p:cNvPr>
          <p:cNvGrpSpPr/>
          <p:nvPr/>
        </p:nvGrpSpPr>
        <p:grpSpPr>
          <a:xfrm>
            <a:off x="228621" y="85065"/>
            <a:ext cx="4888156" cy="5058288"/>
            <a:chOff x="138402" y="73858"/>
            <a:chExt cx="4888156" cy="4877795"/>
          </a:xfrm>
        </p:grpSpPr>
        <p:pic>
          <p:nvPicPr>
            <p:cNvPr id="9" name="Google Shape;216;p27">
              <a:extLst>
                <a:ext uri="{FF2B5EF4-FFF2-40B4-BE49-F238E27FC236}">
                  <a16:creationId xmlns:a16="http://schemas.microsoft.com/office/drawing/2014/main" id="{F9FCABDB-A203-44B5-9EB7-D8FB6759ACE5}"/>
                </a:ext>
              </a:extLst>
            </p:cNvPr>
            <p:cNvPicPr preferRelativeResize="0"/>
            <p:nvPr/>
          </p:nvPicPr>
          <p:blipFill rotWithShape="1">
            <a:blip r:embed="rId3">
              <a:alphaModFix/>
            </a:blip>
            <a:srcRect b="29523"/>
            <a:stretch/>
          </p:blipFill>
          <p:spPr>
            <a:xfrm>
              <a:off x="138402" y="73858"/>
              <a:ext cx="4888156" cy="3624993"/>
            </a:xfrm>
            <a:prstGeom prst="rect">
              <a:avLst/>
            </a:prstGeom>
            <a:noFill/>
            <a:ln>
              <a:noFill/>
            </a:ln>
          </p:spPr>
        </p:pic>
        <p:pic>
          <p:nvPicPr>
            <p:cNvPr id="10" name="Google Shape;216;p27">
              <a:extLst>
                <a:ext uri="{FF2B5EF4-FFF2-40B4-BE49-F238E27FC236}">
                  <a16:creationId xmlns:a16="http://schemas.microsoft.com/office/drawing/2014/main" id="{67D9906C-CA8A-4A7F-AAD8-5F5D163668BA}"/>
                </a:ext>
              </a:extLst>
            </p:cNvPr>
            <p:cNvPicPr preferRelativeResize="0"/>
            <p:nvPr/>
          </p:nvPicPr>
          <p:blipFill rotWithShape="1">
            <a:blip r:embed="rId3">
              <a:alphaModFix/>
            </a:blip>
            <a:srcRect t="72616" b="15824"/>
            <a:stretch/>
          </p:blipFill>
          <p:spPr>
            <a:xfrm>
              <a:off x="138402" y="3661136"/>
              <a:ext cx="4888156" cy="594604"/>
            </a:xfrm>
            <a:prstGeom prst="rect">
              <a:avLst/>
            </a:prstGeom>
            <a:noFill/>
            <a:ln>
              <a:noFill/>
            </a:ln>
          </p:spPr>
        </p:pic>
        <p:pic>
          <p:nvPicPr>
            <p:cNvPr id="11" name="Google Shape;216;p27">
              <a:extLst>
                <a:ext uri="{FF2B5EF4-FFF2-40B4-BE49-F238E27FC236}">
                  <a16:creationId xmlns:a16="http://schemas.microsoft.com/office/drawing/2014/main" id="{9F8A9F8C-9E42-4327-8E4C-D8AEB191E729}"/>
                </a:ext>
              </a:extLst>
            </p:cNvPr>
            <p:cNvPicPr preferRelativeResize="0"/>
            <p:nvPr/>
          </p:nvPicPr>
          <p:blipFill rotWithShape="1">
            <a:blip r:embed="rId3">
              <a:alphaModFix/>
            </a:blip>
            <a:srcRect t="85609" b="-1433"/>
            <a:stretch/>
          </p:blipFill>
          <p:spPr>
            <a:xfrm>
              <a:off x="138402" y="4137753"/>
              <a:ext cx="4888156" cy="813900"/>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28"/>
          <p:cNvSpPr txBox="1">
            <a:spLocks noGrp="1"/>
          </p:cNvSpPr>
          <p:nvPr>
            <p:ph type="title"/>
          </p:nvPr>
        </p:nvSpPr>
        <p:spPr>
          <a:xfrm>
            <a:off x="457200" y="0"/>
            <a:ext cx="3447600" cy="1418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GUIDEBOOK</a:t>
            </a:r>
            <a:endParaRPr/>
          </a:p>
          <a:p>
            <a:pPr marL="0" lvl="0" indent="0" algn="l" rtl="0">
              <a:spcBef>
                <a:spcPts val="0"/>
              </a:spcBef>
              <a:spcAft>
                <a:spcPts val="0"/>
              </a:spcAft>
              <a:buNone/>
            </a:pPr>
            <a:r>
              <a:rPr lang="en"/>
              <a:t>QUICK FACTS </a:t>
            </a:r>
            <a:endParaRPr/>
          </a:p>
        </p:txBody>
      </p:sp>
      <p:sp>
        <p:nvSpPr>
          <p:cNvPr id="222" name="Google Shape;222;p28"/>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223" name="Google Shape;223;p28"/>
          <p:cNvSpPr txBox="1"/>
          <p:nvPr/>
        </p:nvSpPr>
        <p:spPr>
          <a:xfrm>
            <a:off x="619325" y="1657825"/>
            <a:ext cx="8009100" cy="27135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FFFFFF"/>
              </a:buClr>
              <a:buSzPts val="2200"/>
              <a:buFont typeface="Raleway"/>
              <a:buChar char="-"/>
            </a:pPr>
            <a:r>
              <a:rPr lang="en" sz="2200" b="1" i="1" dirty="0">
                <a:solidFill>
                  <a:schemeClr val="accent1"/>
                </a:solidFill>
                <a:latin typeface="Raleway"/>
                <a:ea typeface="Raleway"/>
                <a:cs typeface="Raleway"/>
                <a:sym typeface="Raleway"/>
              </a:rPr>
              <a:t>Partnership w/ </a:t>
            </a:r>
            <a:r>
              <a:rPr lang="en" sz="2200" b="1" dirty="0">
                <a:solidFill>
                  <a:schemeClr val="lt1"/>
                </a:solidFill>
                <a:latin typeface="Raleway"/>
                <a:ea typeface="Raleway"/>
                <a:cs typeface="Raleway"/>
                <a:sym typeface="Raleway"/>
              </a:rPr>
              <a:t>Bay Area Apprenticeship Coord. Assoc.</a:t>
            </a:r>
            <a:endParaRPr sz="2200" b="1" i="1" dirty="0">
              <a:solidFill>
                <a:schemeClr val="accent1"/>
              </a:solidFill>
              <a:latin typeface="Raleway"/>
              <a:ea typeface="Raleway"/>
              <a:cs typeface="Raleway"/>
              <a:sym typeface="Raleway"/>
            </a:endParaRPr>
          </a:p>
          <a:p>
            <a:pPr marL="457200" lvl="0" indent="-368300" algn="l" rtl="0">
              <a:spcBef>
                <a:spcPts val="0"/>
              </a:spcBef>
              <a:spcAft>
                <a:spcPts val="0"/>
              </a:spcAft>
              <a:buClr>
                <a:srgbClr val="FFFFFF"/>
              </a:buClr>
              <a:buSzPts val="2200"/>
              <a:buFont typeface="Raleway"/>
              <a:buChar char="-"/>
            </a:pPr>
            <a:r>
              <a:rPr lang="en" sz="2200" b="1" i="1" dirty="0">
                <a:solidFill>
                  <a:schemeClr val="accent1"/>
                </a:solidFill>
                <a:latin typeface="Raleway"/>
                <a:ea typeface="Raleway"/>
                <a:cs typeface="Raleway"/>
                <a:sym typeface="Raleway"/>
              </a:rPr>
              <a:t>Covers</a:t>
            </a:r>
            <a:r>
              <a:rPr lang="en" sz="2200" b="1" dirty="0">
                <a:solidFill>
                  <a:srgbClr val="FFFFFF"/>
                </a:solidFill>
                <a:latin typeface="Raleway"/>
                <a:ea typeface="Raleway"/>
                <a:cs typeface="Raleway"/>
                <a:sym typeface="Raleway"/>
              </a:rPr>
              <a:t> 8 Bay Area Counties</a:t>
            </a:r>
            <a:endParaRPr sz="2200" b="1" dirty="0">
              <a:solidFill>
                <a:srgbClr val="FFFFFF"/>
              </a:solidFill>
              <a:latin typeface="Raleway"/>
              <a:ea typeface="Raleway"/>
              <a:cs typeface="Raleway"/>
              <a:sym typeface="Raleway"/>
            </a:endParaRPr>
          </a:p>
          <a:p>
            <a:pPr marL="457200" lvl="0" indent="-368300" algn="l" rtl="0">
              <a:spcBef>
                <a:spcPts val="0"/>
              </a:spcBef>
              <a:spcAft>
                <a:spcPts val="0"/>
              </a:spcAft>
              <a:buClr>
                <a:srgbClr val="FFFFFF"/>
              </a:buClr>
              <a:buSzPts val="2200"/>
              <a:buFont typeface="Raleway"/>
              <a:buChar char="-"/>
            </a:pPr>
            <a:r>
              <a:rPr lang="en" sz="2200" b="1" i="1" dirty="0">
                <a:solidFill>
                  <a:schemeClr val="accent1"/>
                </a:solidFill>
                <a:latin typeface="Raleway"/>
                <a:ea typeface="Raleway"/>
                <a:cs typeface="Raleway"/>
                <a:sym typeface="Raleway"/>
              </a:rPr>
              <a:t>Includes</a:t>
            </a:r>
            <a:r>
              <a:rPr lang="en" sz="2200" b="1" dirty="0">
                <a:solidFill>
                  <a:srgbClr val="FFFFFF"/>
                </a:solidFill>
                <a:latin typeface="Raleway"/>
                <a:ea typeface="Raleway"/>
                <a:cs typeface="Raleway"/>
                <a:sym typeface="Raleway"/>
              </a:rPr>
              <a:t> Apprenticeship &amp; Pre-Apprenticeship requirements, application steps, wages contact info </a:t>
            </a:r>
            <a:endParaRPr sz="2200" b="1" dirty="0">
              <a:solidFill>
                <a:srgbClr val="FFFFFF"/>
              </a:solidFill>
              <a:latin typeface="Raleway"/>
              <a:ea typeface="Raleway"/>
              <a:cs typeface="Raleway"/>
              <a:sym typeface="Raleway"/>
            </a:endParaRPr>
          </a:p>
          <a:p>
            <a:pPr marL="457200" lvl="0" indent="-368300" algn="l" rtl="0">
              <a:spcBef>
                <a:spcPts val="0"/>
              </a:spcBef>
              <a:spcAft>
                <a:spcPts val="0"/>
              </a:spcAft>
              <a:buClr>
                <a:srgbClr val="FFFFFF"/>
              </a:buClr>
              <a:buSzPts val="2200"/>
              <a:buFont typeface="Raleway"/>
              <a:buChar char="-"/>
            </a:pPr>
            <a:r>
              <a:rPr lang="en" sz="2200" b="1" i="1" dirty="0">
                <a:solidFill>
                  <a:schemeClr val="accent1"/>
                </a:solidFill>
                <a:latin typeface="Raleway"/>
                <a:ea typeface="Raleway"/>
                <a:cs typeface="Raleway"/>
                <a:sym typeface="Raleway"/>
              </a:rPr>
              <a:t>Utilized by</a:t>
            </a:r>
            <a:r>
              <a:rPr lang="en" sz="2200" b="1" dirty="0">
                <a:solidFill>
                  <a:srgbClr val="FFFFFF"/>
                </a:solidFill>
                <a:latin typeface="Raleway"/>
                <a:ea typeface="Raleway"/>
                <a:cs typeface="Raleway"/>
                <a:sym typeface="Raleway"/>
              </a:rPr>
              <a:t> Workforce Boards, Organizations, School Districts, Job Seekers, Unions, Elected Officials</a:t>
            </a:r>
            <a:endParaRPr sz="2200" b="1" dirty="0">
              <a:solidFill>
                <a:srgbClr val="FFFFFF"/>
              </a:solidFill>
              <a:latin typeface="Raleway"/>
              <a:ea typeface="Raleway"/>
              <a:cs typeface="Raleway"/>
              <a:sym typeface="Raleway"/>
            </a:endParaRPr>
          </a:p>
          <a:p>
            <a:pPr marL="457200" lvl="0" indent="-368300" algn="l" rtl="0">
              <a:spcBef>
                <a:spcPts val="0"/>
              </a:spcBef>
              <a:spcAft>
                <a:spcPts val="0"/>
              </a:spcAft>
              <a:buClr>
                <a:srgbClr val="FFFFFF"/>
              </a:buClr>
              <a:buSzPts val="2200"/>
              <a:buFont typeface="Raleway"/>
              <a:buChar char="-"/>
            </a:pPr>
            <a:r>
              <a:rPr lang="en" sz="2200" b="1" i="1" dirty="0">
                <a:solidFill>
                  <a:schemeClr val="accent1"/>
                </a:solidFill>
                <a:latin typeface="Raleway"/>
                <a:ea typeface="Raleway"/>
                <a:cs typeface="Raleway"/>
                <a:sym typeface="Raleway"/>
              </a:rPr>
              <a:t>Available In </a:t>
            </a:r>
            <a:r>
              <a:rPr lang="en" sz="2200" b="1" dirty="0">
                <a:solidFill>
                  <a:srgbClr val="FFFFFF"/>
                </a:solidFill>
                <a:latin typeface="Raleway"/>
                <a:ea typeface="Raleway"/>
                <a:cs typeface="Raleway"/>
                <a:sym typeface="Raleway"/>
              </a:rPr>
              <a:t>Hard Copy and Digital Copy available end of May</a:t>
            </a:r>
            <a:endParaRPr sz="2200" b="1" dirty="0">
              <a:solidFill>
                <a:srgbClr val="FFFFFF"/>
              </a:solidFill>
              <a:latin typeface="Raleway"/>
              <a:ea typeface="Raleway"/>
              <a:cs typeface="Raleway"/>
              <a:sym typeface="Raleway"/>
            </a:endParaRPr>
          </a:p>
          <a:p>
            <a:pPr marL="457200" lvl="0" indent="0" algn="l" rtl="0">
              <a:spcBef>
                <a:spcPts val="0"/>
              </a:spcBef>
              <a:spcAft>
                <a:spcPts val="0"/>
              </a:spcAft>
              <a:buNone/>
            </a:pPr>
            <a:endParaRPr sz="2200" b="1" dirty="0">
              <a:solidFill>
                <a:srgbClr val="FFFFFF"/>
              </a:solidFill>
              <a:latin typeface="Raleway"/>
              <a:ea typeface="Raleway"/>
              <a:cs typeface="Raleway"/>
              <a:sym typeface="Raleway"/>
            </a:endParaRPr>
          </a:p>
          <a:p>
            <a:pPr marL="457200" lvl="0" indent="-317500" algn="l" rtl="0">
              <a:spcBef>
                <a:spcPts val="0"/>
              </a:spcBef>
              <a:spcAft>
                <a:spcPts val="0"/>
              </a:spcAft>
              <a:buSzPts val="1400"/>
              <a:buFont typeface="Raleway"/>
              <a:buChar char="-"/>
            </a:pPr>
            <a:endParaRPr dirty="0">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pic>
        <p:nvPicPr>
          <p:cNvPr id="229" name="Google Shape;229;p29"/>
          <p:cNvPicPr preferRelativeResize="0"/>
          <p:nvPr/>
        </p:nvPicPr>
        <p:blipFill rotWithShape="1">
          <a:blip r:embed="rId3">
            <a:alphaModFix/>
          </a:blip>
          <a:srcRect b="70953"/>
          <a:stretch/>
        </p:blipFill>
        <p:spPr>
          <a:xfrm>
            <a:off x="72323" y="111149"/>
            <a:ext cx="4808959" cy="1879016"/>
          </a:xfrm>
          <a:prstGeom prst="rect">
            <a:avLst/>
          </a:prstGeom>
          <a:noFill/>
          <a:ln>
            <a:noFill/>
          </a:ln>
        </p:spPr>
      </p:pic>
      <p:pic>
        <p:nvPicPr>
          <p:cNvPr id="4" name="Google Shape;229;p29">
            <a:extLst>
              <a:ext uri="{FF2B5EF4-FFF2-40B4-BE49-F238E27FC236}">
                <a16:creationId xmlns:a16="http://schemas.microsoft.com/office/drawing/2014/main" id="{67037B51-F495-485D-9238-E9DFE93C4B01}"/>
              </a:ext>
            </a:extLst>
          </p:cNvPr>
          <p:cNvPicPr preferRelativeResize="0"/>
          <p:nvPr/>
        </p:nvPicPr>
        <p:blipFill rotWithShape="1">
          <a:blip r:embed="rId3">
            <a:alphaModFix/>
          </a:blip>
          <a:srcRect l="6929" t="45958" r="51168" b="9289"/>
          <a:stretch/>
        </p:blipFill>
        <p:spPr>
          <a:xfrm>
            <a:off x="1058033" y="1549438"/>
            <a:ext cx="2394569" cy="3402215"/>
          </a:xfrm>
          <a:prstGeom prst="rect">
            <a:avLst/>
          </a:prstGeom>
          <a:noFill/>
          <a:ln>
            <a:noFill/>
          </a:ln>
        </p:spPr>
      </p:pic>
      <p:pic>
        <p:nvPicPr>
          <p:cNvPr id="5" name="Google Shape;229;p29">
            <a:extLst>
              <a:ext uri="{FF2B5EF4-FFF2-40B4-BE49-F238E27FC236}">
                <a16:creationId xmlns:a16="http://schemas.microsoft.com/office/drawing/2014/main" id="{FDB6F56E-E8D8-42ED-87C8-44B73F2E57AF}"/>
              </a:ext>
            </a:extLst>
          </p:cNvPr>
          <p:cNvPicPr preferRelativeResize="0"/>
          <p:nvPr/>
        </p:nvPicPr>
        <p:blipFill rotWithShape="1">
          <a:blip r:embed="rId3">
            <a:alphaModFix/>
          </a:blip>
          <a:srcRect l="6929" t="30575" r="31439" b="54173"/>
          <a:stretch/>
        </p:blipFill>
        <p:spPr>
          <a:xfrm>
            <a:off x="4960160" y="229031"/>
            <a:ext cx="3992015" cy="1401105"/>
          </a:xfrm>
          <a:prstGeom prst="rect">
            <a:avLst/>
          </a:prstGeom>
          <a:noFill/>
          <a:ln>
            <a:noFill/>
          </a:ln>
        </p:spPr>
      </p:pic>
      <p:pic>
        <p:nvPicPr>
          <p:cNvPr id="6" name="Google Shape;229;p29">
            <a:extLst>
              <a:ext uri="{FF2B5EF4-FFF2-40B4-BE49-F238E27FC236}">
                <a16:creationId xmlns:a16="http://schemas.microsoft.com/office/drawing/2014/main" id="{190D75C5-6E9C-4552-8290-B8995E81E4DE}"/>
              </a:ext>
            </a:extLst>
          </p:cNvPr>
          <p:cNvPicPr preferRelativeResize="0"/>
          <p:nvPr/>
        </p:nvPicPr>
        <p:blipFill rotWithShape="1">
          <a:blip r:embed="rId3">
            <a:alphaModFix/>
          </a:blip>
          <a:srcRect l="49294" t="45958" r="6213" b="16596"/>
          <a:stretch/>
        </p:blipFill>
        <p:spPr>
          <a:xfrm>
            <a:off x="5489549" y="1755783"/>
            <a:ext cx="3035684" cy="32765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
        <p:nvSpPr>
          <p:cNvPr id="234" name="Google Shape;234;p30"/>
          <p:cNvSpPr txBox="1">
            <a:spLocks noGrp="1"/>
          </p:cNvSpPr>
          <p:nvPr>
            <p:ph type="ctrTitle"/>
          </p:nvPr>
        </p:nvSpPr>
        <p:spPr>
          <a:xfrm>
            <a:off x="1561925" y="2192985"/>
            <a:ext cx="7003800" cy="1236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Small Business Resource</a:t>
            </a:r>
            <a:endParaRPr/>
          </a:p>
        </p:txBody>
      </p:sp>
      <p:sp>
        <p:nvSpPr>
          <p:cNvPr id="235" name="Google Shape;235;p30"/>
          <p:cNvSpPr txBox="1"/>
          <p:nvPr/>
        </p:nvSpPr>
        <p:spPr>
          <a:xfrm>
            <a:off x="0" y="2192975"/>
            <a:ext cx="1429800" cy="1236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7200">
                <a:solidFill>
                  <a:schemeClr val="lt1"/>
                </a:solidFill>
                <a:latin typeface="Red Hat Display Black"/>
                <a:ea typeface="Red Hat Display Black"/>
                <a:cs typeface="Red Hat Display Black"/>
                <a:sym typeface="Red Hat Display Black"/>
              </a:rPr>
              <a:t>4</a:t>
            </a:r>
            <a:endParaRPr sz="7200">
              <a:solidFill>
                <a:schemeClr val="lt1"/>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pic>
        <p:nvPicPr>
          <p:cNvPr id="241" name="Google Shape;241;p31"/>
          <p:cNvPicPr preferRelativeResize="0"/>
          <p:nvPr/>
        </p:nvPicPr>
        <p:blipFill>
          <a:blip r:embed="rId3">
            <a:alphaModFix/>
          </a:blip>
          <a:stretch>
            <a:fillRect/>
          </a:stretch>
        </p:blipFill>
        <p:spPr>
          <a:xfrm>
            <a:off x="2141110" y="88012"/>
            <a:ext cx="3530000" cy="4967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5"/>
        <p:cNvGrpSpPr/>
        <p:nvPr/>
      </p:nvGrpSpPr>
      <p:grpSpPr>
        <a:xfrm>
          <a:off x="0" y="0"/>
          <a:ext cx="0" cy="0"/>
          <a:chOff x="0" y="0"/>
          <a:chExt cx="0" cy="0"/>
        </a:xfrm>
      </p:grpSpPr>
      <p:sp>
        <p:nvSpPr>
          <p:cNvPr id="246" name="Google Shape;246;p32"/>
          <p:cNvSpPr txBox="1">
            <a:spLocks noGrp="1"/>
          </p:cNvSpPr>
          <p:nvPr>
            <p:ph type="title"/>
          </p:nvPr>
        </p:nvSpPr>
        <p:spPr>
          <a:xfrm>
            <a:off x="225700" y="0"/>
            <a:ext cx="3979500" cy="1418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Unions &amp; PLA Textbook</a:t>
            </a:r>
            <a:endParaRPr/>
          </a:p>
          <a:p>
            <a:pPr marL="0" lvl="0" indent="0" algn="l" rtl="0">
              <a:spcBef>
                <a:spcPts val="0"/>
              </a:spcBef>
              <a:spcAft>
                <a:spcPts val="0"/>
              </a:spcAft>
              <a:buNone/>
            </a:pPr>
            <a:r>
              <a:rPr lang="en"/>
              <a:t>QUICK FACTS </a:t>
            </a:r>
            <a:endParaRPr/>
          </a:p>
        </p:txBody>
      </p:sp>
      <p:sp>
        <p:nvSpPr>
          <p:cNvPr id="247" name="Google Shape;247;p32"/>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248" name="Google Shape;248;p32"/>
          <p:cNvSpPr txBox="1"/>
          <p:nvPr/>
        </p:nvSpPr>
        <p:spPr>
          <a:xfrm>
            <a:off x="619325" y="1657825"/>
            <a:ext cx="8009100" cy="28443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FFFFFF"/>
              </a:buClr>
              <a:buSzPts val="2200"/>
              <a:buFont typeface="Raleway"/>
              <a:buChar char="-"/>
            </a:pPr>
            <a:r>
              <a:rPr lang="en" sz="2200" b="1" i="1" dirty="0">
                <a:solidFill>
                  <a:schemeClr val="accent1"/>
                </a:solidFill>
                <a:latin typeface="Raleway"/>
                <a:ea typeface="Raleway"/>
                <a:cs typeface="Raleway"/>
                <a:sym typeface="Raleway"/>
              </a:rPr>
              <a:t>Partnership w/ </a:t>
            </a:r>
            <a:r>
              <a:rPr lang="en" sz="2200" b="1" dirty="0">
                <a:solidFill>
                  <a:schemeClr val="lt1"/>
                </a:solidFill>
                <a:latin typeface="Raleway"/>
                <a:ea typeface="Raleway"/>
                <a:cs typeface="Raleway"/>
                <a:sym typeface="Raleway"/>
              </a:rPr>
              <a:t>Construction Resource Center (Turner Group Construction)</a:t>
            </a:r>
            <a:endParaRPr sz="2200" b="1" i="1" dirty="0">
              <a:solidFill>
                <a:schemeClr val="accent1"/>
              </a:solidFill>
              <a:latin typeface="Raleway"/>
              <a:ea typeface="Raleway"/>
              <a:cs typeface="Raleway"/>
              <a:sym typeface="Raleway"/>
            </a:endParaRPr>
          </a:p>
          <a:p>
            <a:pPr marL="457200" lvl="0" indent="-368300" algn="l" rtl="0">
              <a:spcBef>
                <a:spcPts val="0"/>
              </a:spcBef>
              <a:spcAft>
                <a:spcPts val="0"/>
              </a:spcAft>
              <a:buClr>
                <a:srgbClr val="FFFFFF"/>
              </a:buClr>
              <a:buSzPts val="2200"/>
              <a:buFont typeface="Raleway"/>
              <a:buChar char="-"/>
            </a:pPr>
            <a:r>
              <a:rPr lang="en" sz="2200" b="1" i="1" dirty="0">
                <a:solidFill>
                  <a:schemeClr val="accent1"/>
                </a:solidFill>
                <a:latin typeface="Raleway"/>
                <a:ea typeface="Raleway"/>
                <a:cs typeface="Raleway"/>
                <a:sym typeface="Raleway"/>
              </a:rPr>
              <a:t>Resource</a:t>
            </a:r>
            <a:r>
              <a:rPr lang="en" sz="2200" b="1" dirty="0">
                <a:solidFill>
                  <a:srgbClr val="FFFFFF"/>
                </a:solidFill>
                <a:latin typeface="Raleway"/>
                <a:ea typeface="Raleway"/>
                <a:cs typeface="Raleway"/>
                <a:sym typeface="Raleway"/>
              </a:rPr>
              <a:t> for </a:t>
            </a:r>
            <a:r>
              <a:rPr lang="en" sz="2200" b="1" dirty="0">
                <a:solidFill>
                  <a:schemeClr val="lt1"/>
                </a:solidFill>
                <a:latin typeface="Raleway"/>
                <a:ea typeface="Raleway"/>
                <a:cs typeface="Raleway"/>
                <a:sym typeface="Raleway"/>
              </a:rPr>
              <a:t>small</a:t>
            </a:r>
            <a:r>
              <a:rPr lang="en" sz="2200" b="1" dirty="0">
                <a:solidFill>
                  <a:srgbClr val="FFFFFF"/>
                </a:solidFill>
                <a:latin typeface="Raleway"/>
                <a:ea typeface="Raleway"/>
                <a:cs typeface="Raleway"/>
                <a:sym typeface="Raleway"/>
              </a:rPr>
              <a:t> and minority contractors </a:t>
            </a:r>
            <a:r>
              <a:rPr lang="en" sz="2200" b="1" dirty="0">
                <a:solidFill>
                  <a:schemeClr val="lt1"/>
                </a:solidFill>
                <a:latin typeface="Raleway"/>
                <a:ea typeface="Raleway"/>
                <a:cs typeface="Raleway"/>
                <a:sym typeface="Raleway"/>
              </a:rPr>
              <a:t>to help contractors make informed and strategic decisions  </a:t>
            </a:r>
            <a:endParaRPr sz="2200" b="1" dirty="0">
              <a:solidFill>
                <a:srgbClr val="FFFFFF"/>
              </a:solidFill>
              <a:latin typeface="Raleway"/>
              <a:ea typeface="Raleway"/>
              <a:cs typeface="Raleway"/>
              <a:sym typeface="Raleway"/>
            </a:endParaRPr>
          </a:p>
          <a:p>
            <a:pPr marL="457200" lvl="0" indent="-368300" algn="l" rtl="0">
              <a:spcBef>
                <a:spcPts val="0"/>
              </a:spcBef>
              <a:spcAft>
                <a:spcPts val="0"/>
              </a:spcAft>
              <a:buClr>
                <a:srgbClr val="FFFFFF"/>
              </a:buClr>
              <a:buSzPts val="2200"/>
              <a:buFont typeface="Raleway"/>
              <a:buChar char="-"/>
            </a:pPr>
            <a:r>
              <a:rPr lang="en" sz="2200" b="1" i="1" dirty="0">
                <a:solidFill>
                  <a:schemeClr val="accent1"/>
                </a:solidFill>
                <a:latin typeface="Raleway"/>
                <a:ea typeface="Raleway"/>
                <a:cs typeface="Raleway"/>
                <a:sym typeface="Raleway"/>
              </a:rPr>
              <a:t>Available In </a:t>
            </a:r>
            <a:r>
              <a:rPr lang="en" sz="2200" b="1" dirty="0">
                <a:solidFill>
                  <a:srgbClr val="FFFFFF"/>
                </a:solidFill>
                <a:latin typeface="Raleway"/>
                <a:ea typeface="Raleway"/>
                <a:cs typeface="Raleway"/>
                <a:sym typeface="Raleway"/>
              </a:rPr>
              <a:t>Hard Copy and Digital Copy available. Course material taught through </a:t>
            </a:r>
            <a:r>
              <a:rPr lang="en" sz="2200" b="1" dirty="0">
                <a:solidFill>
                  <a:schemeClr val="accent1"/>
                </a:solidFill>
                <a:latin typeface="Raleway"/>
                <a:ea typeface="Raleway"/>
                <a:cs typeface="Raleway"/>
                <a:sym typeface="Raleway"/>
              </a:rPr>
              <a:t>Workshops</a:t>
            </a:r>
            <a:r>
              <a:rPr lang="en" sz="2200" b="1" dirty="0">
                <a:solidFill>
                  <a:srgbClr val="FFFFFF"/>
                </a:solidFill>
                <a:latin typeface="Raleway"/>
                <a:ea typeface="Raleway"/>
                <a:cs typeface="Raleway"/>
                <a:sym typeface="Raleway"/>
              </a:rPr>
              <a:t> </a:t>
            </a:r>
            <a:endParaRPr sz="2200" b="1" dirty="0">
              <a:solidFill>
                <a:srgbClr val="FFFFFF"/>
              </a:solidFill>
              <a:latin typeface="Raleway"/>
              <a:ea typeface="Raleway"/>
              <a:cs typeface="Raleway"/>
              <a:sym typeface="Raleway"/>
            </a:endParaRPr>
          </a:p>
          <a:p>
            <a:pPr marL="0" lvl="0" indent="0" algn="l" rtl="0">
              <a:spcBef>
                <a:spcPts val="0"/>
              </a:spcBef>
              <a:spcAft>
                <a:spcPts val="0"/>
              </a:spcAft>
              <a:buNone/>
            </a:pPr>
            <a:endParaRPr sz="2200" b="1" dirty="0">
              <a:solidFill>
                <a:srgbClr val="FFFFFF"/>
              </a:solidFill>
              <a:latin typeface="Raleway"/>
              <a:ea typeface="Raleway"/>
              <a:cs typeface="Raleway"/>
              <a:sym typeface="Raleway"/>
            </a:endParaRPr>
          </a:p>
          <a:p>
            <a:pPr marL="457200" lvl="0" indent="-317500" algn="l" rtl="0">
              <a:spcBef>
                <a:spcPts val="0"/>
              </a:spcBef>
              <a:spcAft>
                <a:spcPts val="0"/>
              </a:spcAft>
              <a:buSzPts val="1400"/>
              <a:buFont typeface="Raleway"/>
              <a:buChar char="-"/>
            </a:pPr>
            <a:endParaRPr dirty="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300">
                <a:solidFill>
                  <a:schemeClr val="accent1"/>
                </a:solidFill>
              </a:rPr>
              <a:t>Agenda</a:t>
            </a:r>
            <a:endParaRPr sz="4300"/>
          </a:p>
        </p:txBody>
      </p:sp>
      <p:sp>
        <p:nvSpPr>
          <p:cNvPr id="106" name="Google Shape;106;p15"/>
          <p:cNvSpPr txBox="1">
            <a:spLocks noGrp="1"/>
          </p:cNvSpPr>
          <p:nvPr>
            <p:ph type="body" idx="1"/>
          </p:nvPr>
        </p:nvSpPr>
        <p:spPr>
          <a:xfrm>
            <a:off x="913175" y="1746150"/>
            <a:ext cx="7620900" cy="26337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Mission &amp; Role</a:t>
            </a:r>
            <a:endParaRPr/>
          </a:p>
          <a:p>
            <a:pPr marL="457200" lvl="0" indent="-381000" algn="l" rtl="0">
              <a:spcBef>
                <a:spcPts val="0"/>
              </a:spcBef>
              <a:spcAft>
                <a:spcPts val="0"/>
              </a:spcAft>
              <a:buSzPts val="2400"/>
              <a:buChar char="╸"/>
            </a:pPr>
            <a:r>
              <a:rPr lang="en"/>
              <a:t>Key Projects</a:t>
            </a:r>
            <a:endParaRPr/>
          </a:p>
          <a:p>
            <a:pPr marL="914400" lvl="1" indent="-342900" algn="l" rtl="0">
              <a:spcBef>
                <a:spcPts val="0"/>
              </a:spcBef>
              <a:spcAft>
                <a:spcPts val="0"/>
              </a:spcAft>
              <a:buSzPts val="1800"/>
              <a:buChar char="╶"/>
            </a:pPr>
            <a:r>
              <a:rPr lang="en" sz="1800"/>
              <a:t>SB1: Regional Leadership </a:t>
            </a:r>
            <a:endParaRPr sz="1800"/>
          </a:p>
          <a:p>
            <a:pPr marL="914400" lvl="1" indent="-342900" algn="l" rtl="0">
              <a:spcBef>
                <a:spcPts val="0"/>
              </a:spcBef>
              <a:spcAft>
                <a:spcPts val="0"/>
              </a:spcAft>
              <a:buSzPts val="1800"/>
              <a:buChar char="╶"/>
            </a:pPr>
            <a:r>
              <a:rPr lang="en" sz="1800"/>
              <a:t>SLUSD: Youth Pre-Apprenticeship</a:t>
            </a:r>
            <a:endParaRPr sz="1800"/>
          </a:p>
          <a:p>
            <a:pPr marL="914400" lvl="1" indent="-342900" algn="l" rtl="0">
              <a:spcBef>
                <a:spcPts val="0"/>
              </a:spcBef>
              <a:spcAft>
                <a:spcPts val="0"/>
              </a:spcAft>
              <a:buSzPts val="1800"/>
              <a:buChar char="╶"/>
            </a:pPr>
            <a:r>
              <a:rPr lang="en" sz="1800"/>
              <a:t>Bay Area Wide Apprenticeship Guidebook </a:t>
            </a:r>
            <a:endParaRPr sz="1800"/>
          </a:p>
          <a:p>
            <a:pPr marL="914400" lvl="1" indent="-342900" algn="l" rtl="0">
              <a:spcBef>
                <a:spcPts val="0"/>
              </a:spcBef>
              <a:spcAft>
                <a:spcPts val="0"/>
              </a:spcAft>
              <a:buSzPts val="1800"/>
              <a:buChar char="╶"/>
            </a:pPr>
            <a:r>
              <a:rPr lang="en" sz="1800"/>
              <a:t>Small/Minority Contractor Resources</a:t>
            </a:r>
            <a:endParaRPr sz="1800"/>
          </a:p>
          <a:p>
            <a:pPr marL="457200" lvl="0" indent="-381000" algn="l" rtl="0">
              <a:spcBef>
                <a:spcPts val="0"/>
              </a:spcBef>
              <a:spcAft>
                <a:spcPts val="0"/>
              </a:spcAft>
              <a:buSzPts val="2400"/>
              <a:buChar char="╸"/>
            </a:pPr>
            <a:r>
              <a:rPr lang="en"/>
              <a:t>Q&amp;A</a:t>
            </a:r>
            <a:endParaRPr/>
          </a:p>
        </p:txBody>
      </p:sp>
      <p:sp>
        <p:nvSpPr>
          <p:cNvPr id="107" name="Google Shape;107;p15"/>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Google Shape;253;p33"/>
          <p:cNvSpPr txBox="1">
            <a:spLocks noGrp="1"/>
          </p:cNvSpPr>
          <p:nvPr>
            <p:ph type="ctrTitle" idx="4294967295"/>
          </p:nvPr>
        </p:nvSpPr>
        <p:spPr>
          <a:xfrm>
            <a:off x="5948675" y="93076"/>
            <a:ext cx="3697800" cy="1023600"/>
          </a:xfrm>
          <a:prstGeom prst="rect">
            <a:avLst/>
          </a:prstGeom>
        </p:spPr>
        <p:txBody>
          <a:bodyPr spcFirstLastPara="1" wrap="square" lIns="0" tIns="0" rIns="0" bIns="0" anchor="ctr" anchorCtr="0">
            <a:noAutofit/>
          </a:bodyPr>
          <a:lstStyle/>
          <a:p>
            <a:pPr marL="0" lvl="0" indent="0" algn="l" rtl="0">
              <a:lnSpc>
                <a:spcPct val="80000"/>
              </a:lnSpc>
              <a:spcBef>
                <a:spcPts val="0"/>
              </a:spcBef>
              <a:spcAft>
                <a:spcPts val="0"/>
              </a:spcAft>
              <a:buNone/>
            </a:pPr>
            <a:endParaRPr sz="7200">
              <a:solidFill>
                <a:schemeClr val="accent1"/>
              </a:solidFill>
            </a:endParaRPr>
          </a:p>
          <a:p>
            <a:pPr marL="0" lvl="0" indent="0" algn="l" rtl="0">
              <a:lnSpc>
                <a:spcPct val="80000"/>
              </a:lnSpc>
              <a:spcBef>
                <a:spcPts val="0"/>
              </a:spcBef>
              <a:spcAft>
                <a:spcPts val="0"/>
              </a:spcAft>
              <a:buNone/>
            </a:pPr>
            <a:r>
              <a:rPr lang="en" sz="7200">
                <a:solidFill>
                  <a:schemeClr val="lt1"/>
                </a:solidFill>
              </a:rPr>
              <a:t>Q&amp;A</a:t>
            </a:r>
            <a:endParaRPr sz="7200">
              <a:solidFill>
                <a:schemeClr val="lt1"/>
              </a:solidFill>
            </a:endParaRPr>
          </a:p>
        </p:txBody>
      </p:sp>
      <p:sp>
        <p:nvSpPr>
          <p:cNvPr id="254" name="Google Shape;254;p33"/>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255" name="Google Shape;255;p33"/>
          <p:cNvSpPr/>
          <p:nvPr/>
        </p:nvSpPr>
        <p:spPr>
          <a:xfrm>
            <a:off x="4987975" y="1678200"/>
            <a:ext cx="3772500" cy="2057400"/>
          </a:xfrm>
          <a:prstGeom prst="ellipse">
            <a:avLst/>
          </a:prstGeom>
          <a:solidFill>
            <a:srgbClr val="FF6035">
              <a:alpha val="5531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chemeClr val="lt1"/>
                </a:solidFill>
                <a:latin typeface="Raleway"/>
                <a:ea typeface="Raleway"/>
                <a:cs typeface="Raleway"/>
                <a:sym typeface="Raleway"/>
              </a:rPr>
              <a:t>More Questions?</a:t>
            </a:r>
            <a:endParaRPr sz="1700" b="1">
              <a:solidFill>
                <a:schemeClr val="lt1"/>
              </a:solidFill>
              <a:latin typeface="Raleway"/>
              <a:ea typeface="Raleway"/>
              <a:cs typeface="Raleway"/>
              <a:sym typeface="Raleway"/>
            </a:endParaRPr>
          </a:p>
          <a:p>
            <a:pPr marL="0" lvl="0" indent="0" algn="ctr" rtl="0">
              <a:spcBef>
                <a:spcPts val="0"/>
              </a:spcBef>
              <a:spcAft>
                <a:spcPts val="0"/>
              </a:spcAft>
              <a:buNone/>
            </a:pPr>
            <a:r>
              <a:rPr lang="en" sz="1700" b="1">
                <a:solidFill>
                  <a:schemeClr val="lt1"/>
                </a:solidFill>
                <a:latin typeface="Raleway"/>
                <a:ea typeface="Raleway"/>
                <a:cs typeface="Raleway"/>
                <a:sym typeface="Raleway"/>
              </a:rPr>
              <a:t>Contact:</a:t>
            </a:r>
            <a:endParaRPr sz="1700" b="1">
              <a:solidFill>
                <a:schemeClr val="lt1"/>
              </a:solidFill>
              <a:latin typeface="Raleway"/>
              <a:ea typeface="Raleway"/>
              <a:cs typeface="Raleway"/>
              <a:sym typeface="Raleway"/>
            </a:endParaRPr>
          </a:p>
          <a:p>
            <a:pPr marL="0" lvl="0" indent="0" algn="ctr" rtl="0">
              <a:spcBef>
                <a:spcPts val="0"/>
              </a:spcBef>
              <a:spcAft>
                <a:spcPts val="0"/>
              </a:spcAft>
              <a:buNone/>
            </a:pPr>
            <a:endParaRPr sz="1700" b="1">
              <a:solidFill>
                <a:schemeClr val="lt1"/>
              </a:solidFill>
              <a:latin typeface="Raleway"/>
              <a:ea typeface="Raleway"/>
              <a:cs typeface="Raleway"/>
              <a:sym typeface="Raleway"/>
            </a:endParaRPr>
          </a:p>
          <a:p>
            <a:pPr marL="0" lvl="0" indent="0" algn="ctr" rtl="0">
              <a:spcBef>
                <a:spcPts val="0"/>
              </a:spcBef>
              <a:spcAft>
                <a:spcPts val="0"/>
              </a:spcAft>
              <a:buNone/>
            </a:pPr>
            <a:r>
              <a:rPr lang="en" sz="1700" b="1">
                <a:solidFill>
                  <a:schemeClr val="lt1"/>
                </a:solidFill>
                <a:latin typeface="Raleway"/>
                <a:ea typeface="Raleway"/>
                <a:cs typeface="Raleway"/>
                <a:sym typeface="Raleway"/>
              </a:rPr>
              <a:t>Beli Acharya</a:t>
            </a:r>
            <a:endParaRPr sz="1700" b="1">
              <a:solidFill>
                <a:schemeClr val="lt1"/>
              </a:solidFill>
              <a:latin typeface="Raleway"/>
              <a:ea typeface="Raleway"/>
              <a:cs typeface="Raleway"/>
              <a:sym typeface="Raleway"/>
            </a:endParaRPr>
          </a:p>
          <a:p>
            <a:pPr marL="0" lvl="0" indent="0" algn="ctr" rtl="0">
              <a:spcBef>
                <a:spcPts val="0"/>
              </a:spcBef>
              <a:spcAft>
                <a:spcPts val="0"/>
              </a:spcAft>
              <a:buNone/>
            </a:pPr>
            <a:r>
              <a:rPr lang="en" sz="1700" b="1">
                <a:solidFill>
                  <a:schemeClr val="lt1"/>
                </a:solidFill>
                <a:latin typeface="Raleway"/>
                <a:ea typeface="Raleway"/>
                <a:cs typeface="Raleway"/>
                <a:sym typeface="Raleway"/>
              </a:rPr>
              <a:t>Beli</a:t>
            </a:r>
            <a:r>
              <a:rPr lang="en" sz="1700" b="1" u="sng">
                <a:solidFill>
                  <a:schemeClr val="lt1"/>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@ctwi-btca.org</a:t>
            </a:r>
            <a:endParaRPr sz="1700" b="1">
              <a:solidFill>
                <a:schemeClr val="lt1"/>
              </a:solidFill>
              <a:latin typeface="Raleway"/>
              <a:ea typeface="Raleway"/>
              <a:cs typeface="Raleway"/>
              <a:sym typeface="Raleway"/>
            </a:endParaRPr>
          </a:p>
          <a:p>
            <a:pPr marL="0" lvl="0" indent="0" algn="ctr" rtl="0">
              <a:spcBef>
                <a:spcPts val="0"/>
              </a:spcBef>
              <a:spcAft>
                <a:spcPts val="0"/>
              </a:spcAft>
              <a:buNone/>
            </a:pPr>
            <a:r>
              <a:rPr lang="en" sz="1700" b="1">
                <a:solidFill>
                  <a:schemeClr val="lt1"/>
                </a:solidFill>
                <a:latin typeface="Raleway"/>
                <a:ea typeface="Raleway"/>
                <a:cs typeface="Raleway"/>
                <a:sym typeface="Raleway"/>
              </a:rPr>
              <a:t>646.338.7367</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913175" y="1103099"/>
            <a:ext cx="3467100" cy="1199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a:solidFill>
                  <a:schemeClr val="accent1"/>
                </a:solidFill>
              </a:rPr>
              <a:t>Hello!</a:t>
            </a:r>
            <a:endParaRPr sz="9600">
              <a:solidFill>
                <a:schemeClr val="accent1"/>
              </a:solidFill>
            </a:endParaRPr>
          </a:p>
        </p:txBody>
      </p:sp>
      <p:sp>
        <p:nvSpPr>
          <p:cNvPr id="113" name="Google Shape;113;p16"/>
          <p:cNvSpPr txBox="1">
            <a:spLocks noGrp="1"/>
          </p:cNvSpPr>
          <p:nvPr>
            <p:ph type="body" idx="1"/>
          </p:nvPr>
        </p:nvSpPr>
        <p:spPr>
          <a:xfrm>
            <a:off x="913175" y="2282400"/>
            <a:ext cx="3467100" cy="1758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Beli Acharya</a:t>
            </a:r>
            <a:endParaRPr/>
          </a:p>
          <a:p>
            <a:pPr marL="0" lvl="0" indent="0" algn="l" rtl="0">
              <a:spcBef>
                <a:spcPts val="600"/>
              </a:spcBef>
              <a:spcAft>
                <a:spcPts val="0"/>
              </a:spcAft>
              <a:buNone/>
            </a:pPr>
            <a:r>
              <a:rPr lang="en"/>
              <a:t>Executive Director</a:t>
            </a:r>
            <a:endParaRPr/>
          </a:p>
          <a:p>
            <a:pPr marL="0" lvl="0" indent="0" algn="l" rtl="0">
              <a:spcBef>
                <a:spcPts val="600"/>
              </a:spcBef>
              <a:spcAft>
                <a:spcPts val="0"/>
              </a:spcAft>
              <a:buNone/>
            </a:pPr>
            <a:r>
              <a:rPr lang="en"/>
              <a:t>Construction Trades Workforce Initiative</a:t>
            </a:r>
            <a:endParaRPr/>
          </a:p>
        </p:txBody>
      </p:sp>
      <p:sp>
        <p:nvSpPr>
          <p:cNvPr id="114" name="Google Shape;114;p16"/>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115" name="Google Shape;115;p16"/>
          <p:cNvPicPr preferRelativeResize="0"/>
          <p:nvPr/>
        </p:nvPicPr>
        <p:blipFill rotWithShape="1">
          <a:blip r:embed="rId3">
            <a:alphaModFix/>
          </a:blip>
          <a:srcRect/>
          <a:stretch/>
        </p:blipFill>
        <p:spPr>
          <a:xfrm>
            <a:off x="4762200" y="-200"/>
            <a:ext cx="4381800" cy="4381800"/>
          </a:xfrm>
          <a:prstGeom prst="round1Rect">
            <a:avLst>
              <a:gd name="adj" fmla="val 50000"/>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125950" y="220425"/>
            <a:ext cx="4996500" cy="29076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sz="2400" i="1">
              <a:solidFill>
                <a:schemeClr val="accent1"/>
              </a:solidFill>
            </a:endParaRPr>
          </a:p>
          <a:p>
            <a:pPr marL="0" lvl="0" indent="0" algn="ctr" rtl="0">
              <a:spcBef>
                <a:spcPts val="0"/>
              </a:spcBef>
              <a:spcAft>
                <a:spcPts val="0"/>
              </a:spcAft>
              <a:buNone/>
            </a:pPr>
            <a:r>
              <a:rPr lang="en" sz="2400" i="1">
                <a:solidFill>
                  <a:schemeClr val="lt1"/>
                </a:solidFill>
              </a:rPr>
              <a:t>MISSION</a:t>
            </a:r>
            <a:endParaRPr sz="2400" i="1">
              <a:solidFill>
                <a:schemeClr val="lt1"/>
              </a:solidFill>
            </a:endParaRPr>
          </a:p>
          <a:p>
            <a:pPr marL="0" lvl="0" indent="0" algn="ctr" rtl="0">
              <a:spcBef>
                <a:spcPts val="0"/>
              </a:spcBef>
              <a:spcAft>
                <a:spcPts val="0"/>
              </a:spcAft>
              <a:buNone/>
            </a:pPr>
            <a:r>
              <a:rPr lang="en" sz="2200" i="1">
                <a:solidFill>
                  <a:schemeClr val="accent1"/>
                </a:solidFill>
              </a:rPr>
              <a:t>Advance economic &amp; social justice </a:t>
            </a:r>
            <a:endParaRPr sz="2200" i="1">
              <a:solidFill>
                <a:schemeClr val="accent1"/>
              </a:solidFill>
            </a:endParaRPr>
          </a:p>
          <a:p>
            <a:pPr marL="0" lvl="0" indent="0" algn="ctr" rtl="0">
              <a:spcBef>
                <a:spcPts val="0"/>
              </a:spcBef>
              <a:spcAft>
                <a:spcPts val="0"/>
              </a:spcAft>
              <a:buNone/>
            </a:pPr>
            <a:r>
              <a:rPr lang="en" sz="2200" i="1">
                <a:solidFill>
                  <a:schemeClr val="accent1"/>
                </a:solidFill>
              </a:rPr>
              <a:t>by strengthening pathways to </a:t>
            </a:r>
            <a:endParaRPr sz="2200" i="1">
              <a:solidFill>
                <a:schemeClr val="accent1"/>
              </a:solidFill>
            </a:endParaRPr>
          </a:p>
          <a:p>
            <a:pPr marL="0" lvl="0" indent="0" algn="ctr" rtl="0">
              <a:spcBef>
                <a:spcPts val="0"/>
              </a:spcBef>
              <a:spcAft>
                <a:spcPts val="0"/>
              </a:spcAft>
              <a:buNone/>
            </a:pPr>
            <a:r>
              <a:rPr lang="en" sz="2200" i="1">
                <a:solidFill>
                  <a:schemeClr val="accent1"/>
                </a:solidFill>
              </a:rPr>
              <a:t>union construction trades</a:t>
            </a:r>
            <a:endParaRPr sz="2200" i="1">
              <a:solidFill>
                <a:schemeClr val="accent1"/>
              </a:solidFill>
            </a:endParaRPr>
          </a:p>
          <a:p>
            <a:pPr marL="0" lvl="0" indent="0" algn="ctr" rtl="0">
              <a:spcBef>
                <a:spcPts val="0"/>
              </a:spcBef>
              <a:spcAft>
                <a:spcPts val="0"/>
              </a:spcAft>
              <a:buNone/>
            </a:pPr>
            <a:endParaRPr sz="2200" i="1">
              <a:solidFill>
                <a:schemeClr val="accent1"/>
              </a:solidFill>
            </a:endParaRPr>
          </a:p>
          <a:p>
            <a:pPr marL="457200" lvl="0" indent="-342900" algn="ctr" rtl="0">
              <a:spcBef>
                <a:spcPts val="0"/>
              </a:spcBef>
              <a:spcAft>
                <a:spcPts val="0"/>
              </a:spcAft>
              <a:buClr>
                <a:schemeClr val="lt1"/>
              </a:buClr>
              <a:buSzPts val="1800"/>
              <a:buChar char="●"/>
            </a:pPr>
            <a:r>
              <a:rPr lang="en" sz="1800" i="1">
                <a:solidFill>
                  <a:schemeClr val="lt1"/>
                </a:solidFill>
              </a:rPr>
              <a:t>Workforce Policies</a:t>
            </a:r>
            <a:endParaRPr sz="1800" i="1">
              <a:solidFill>
                <a:schemeClr val="lt1"/>
              </a:solidFill>
            </a:endParaRPr>
          </a:p>
          <a:p>
            <a:pPr marL="457200" lvl="0" indent="-342900" algn="ctr" rtl="0">
              <a:spcBef>
                <a:spcPts val="0"/>
              </a:spcBef>
              <a:spcAft>
                <a:spcPts val="0"/>
              </a:spcAft>
              <a:buClr>
                <a:schemeClr val="lt1"/>
              </a:buClr>
              <a:buSzPts val="1800"/>
              <a:buChar char="●"/>
            </a:pPr>
            <a:r>
              <a:rPr lang="en" sz="1800" i="1">
                <a:solidFill>
                  <a:schemeClr val="lt1"/>
                </a:solidFill>
              </a:rPr>
              <a:t>Pre-Apprenticeship Programs</a:t>
            </a:r>
            <a:endParaRPr sz="1800" i="1">
              <a:solidFill>
                <a:schemeClr val="lt1"/>
              </a:solidFill>
            </a:endParaRPr>
          </a:p>
          <a:p>
            <a:pPr marL="457200" lvl="0" indent="-342900" algn="ctr" rtl="0">
              <a:spcBef>
                <a:spcPts val="0"/>
              </a:spcBef>
              <a:spcAft>
                <a:spcPts val="0"/>
              </a:spcAft>
              <a:buClr>
                <a:schemeClr val="lt1"/>
              </a:buClr>
              <a:buSzPts val="1800"/>
              <a:buChar char="●"/>
            </a:pPr>
            <a:r>
              <a:rPr lang="en" sz="1800" i="1">
                <a:solidFill>
                  <a:schemeClr val="lt1"/>
                </a:solidFill>
              </a:rPr>
              <a:t>Education and connection to Trades</a:t>
            </a:r>
            <a:endParaRPr sz="1800" i="1">
              <a:solidFill>
                <a:schemeClr val="lt1"/>
              </a:solidFill>
            </a:endParaRPr>
          </a:p>
        </p:txBody>
      </p:sp>
      <p:sp>
        <p:nvSpPr>
          <p:cNvPr id="121" name="Google Shape;121;p17"/>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dirty="0"/>
          </a:p>
        </p:txBody>
      </p:sp>
      <p:grpSp>
        <p:nvGrpSpPr>
          <p:cNvPr id="4" name="Group 3">
            <a:extLst>
              <a:ext uri="{FF2B5EF4-FFF2-40B4-BE49-F238E27FC236}">
                <a16:creationId xmlns:a16="http://schemas.microsoft.com/office/drawing/2014/main" id="{8E778FC9-7B48-4C82-B00C-9314C75B7676}"/>
              </a:ext>
            </a:extLst>
          </p:cNvPr>
          <p:cNvGrpSpPr/>
          <p:nvPr/>
        </p:nvGrpSpPr>
        <p:grpSpPr>
          <a:xfrm>
            <a:off x="4506081" y="0"/>
            <a:ext cx="4637794" cy="4723615"/>
            <a:chOff x="4506081" y="0"/>
            <a:chExt cx="4637794" cy="4723615"/>
          </a:xfrm>
        </p:grpSpPr>
        <p:pic>
          <p:nvPicPr>
            <p:cNvPr id="122" name="Google Shape;122;p17"/>
            <p:cNvPicPr preferRelativeResize="0"/>
            <p:nvPr/>
          </p:nvPicPr>
          <p:blipFill rotWithShape="1">
            <a:blip r:embed="rId3">
              <a:alphaModFix/>
            </a:blip>
            <a:srcRect t="16639" b="16639"/>
            <a:stretch/>
          </p:blipFill>
          <p:spPr>
            <a:xfrm>
              <a:off x="4982135" y="0"/>
              <a:ext cx="4161740" cy="4188759"/>
            </a:xfrm>
            <a:prstGeom prst="rect">
              <a:avLst/>
            </a:prstGeom>
            <a:noFill/>
            <a:ln>
              <a:noFill/>
            </a:ln>
          </p:spPr>
        </p:pic>
        <p:sp>
          <p:nvSpPr>
            <p:cNvPr id="3" name="Flowchart: Stored Data 2">
              <a:extLst>
                <a:ext uri="{FF2B5EF4-FFF2-40B4-BE49-F238E27FC236}">
                  <a16:creationId xmlns:a16="http://schemas.microsoft.com/office/drawing/2014/main" id="{EE5659BB-660F-4558-B4A3-E6ABA784AE13}"/>
                </a:ext>
              </a:extLst>
            </p:cNvPr>
            <p:cNvSpPr/>
            <p:nvPr/>
          </p:nvSpPr>
          <p:spPr>
            <a:xfrm rot="19014161">
              <a:off x="4506081" y="3406023"/>
              <a:ext cx="1104173" cy="1317592"/>
            </a:xfrm>
            <a:prstGeom prst="flowChartOnlineStorage">
              <a:avLst/>
            </a:prstGeom>
            <a:solidFill>
              <a:srgbClr val="152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18"/>
          <p:cNvSpPr txBox="1">
            <a:spLocks noGrp="1"/>
          </p:cNvSpPr>
          <p:nvPr>
            <p:ph type="ctrTitle"/>
          </p:nvPr>
        </p:nvSpPr>
        <p:spPr>
          <a:xfrm>
            <a:off x="1561925" y="3020412"/>
            <a:ext cx="7003800" cy="546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Role and Scope</a:t>
            </a:r>
            <a:endParaRPr/>
          </a:p>
        </p:txBody>
      </p:sp>
      <p:sp>
        <p:nvSpPr>
          <p:cNvPr id="128" name="Google Shape;128;p18"/>
          <p:cNvSpPr txBox="1">
            <a:spLocks noGrp="1"/>
          </p:cNvSpPr>
          <p:nvPr>
            <p:ph type="subTitle" idx="1"/>
          </p:nvPr>
        </p:nvSpPr>
        <p:spPr>
          <a:xfrm>
            <a:off x="1561925" y="3533374"/>
            <a:ext cx="7003800" cy="754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High Road Construction Careers (HRCC): State Bill 1 (SB1) - </a:t>
            </a:r>
            <a:endParaRPr/>
          </a:p>
          <a:p>
            <a:pPr marL="0" lvl="0" indent="0" algn="l" rtl="0">
              <a:spcBef>
                <a:spcPts val="0"/>
              </a:spcBef>
              <a:spcAft>
                <a:spcPts val="0"/>
              </a:spcAft>
              <a:buNone/>
            </a:pPr>
            <a:r>
              <a:rPr lang="en"/>
              <a:t>An Overview</a:t>
            </a:r>
            <a:endParaRPr/>
          </a:p>
        </p:txBody>
      </p:sp>
      <p:sp>
        <p:nvSpPr>
          <p:cNvPr id="129" name="Google Shape;129;p18"/>
          <p:cNvSpPr txBox="1"/>
          <p:nvPr/>
        </p:nvSpPr>
        <p:spPr>
          <a:xfrm>
            <a:off x="0" y="2192975"/>
            <a:ext cx="1429800" cy="1236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7200" dirty="0">
                <a:solidFill>
                  <a:schemeClr val="lt1"/>
                </a:solidFill>
                <a:latin typeface="Red Hat Display Black"/>
                <a:ea typeface="Red Hat Display Black"/>
                <a:cs typeface="Red Hat Display Black"/>
                <a:sym typeface="Red Hat Display Black"/>
              </a:rPr>
              <a:t>1</a:t>
            </a:r>
            <a:endParaRPr sz="7200" dirty="0">
              <a:solidFill>
                <a:schemeClr val="lt1"/>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19"/>
          <p:cNvSpPr txBox="1">
            <a:spLocks noGrp="1"/>
          </p:cNvSpPr>
          <p:nvPr>
            <p:ph type="ctrTitle" idx="4294967295"/>
          </p:nvPr>
        </p:nvSpPr>
        <p:spPr>
          <a:xfrm>
            <a:off x="205976" y="308331"/>
            <a:ext cx="3314100" cy="1422300"/>
          </a:xfrm>
          <a:prstGeom prst="rect">
            <a:avLst/>
          </a:prstGeom>
        </p:spPr>
        <p:txBody>
          <a:bodyPr spcFirstLastPara="1" wrap="square" lIns="0" tIns="0" rIns="0" bIns="0" anchor="b" anchorCtr="0">
            <a:noAutofit/>
          </a:bodyPr>
          <a:lstStyle/>
          <a:p>
            <a:pPr marL="0" lvl="0" indent="0" algn="ctr" rtl="0">
              <a:lnSpc>
                <a:spcPct val="80000"/>
              </a:lnSpc>
              <a:spcBef>
                <a:spcPts val="0"/>
              </a:spcBef>
              <a:spcAft>
                <a:spcPts val="0"/>
              </a:spcAft>
              <a:buNone/>
            </a:pPr>
            <a:r>
              <a:rPr lang="en" sz="5000" dirty="0">
                <a:solidFill>
                  <a:schemeClr val="accent1"/>
                </a:solidFill>
              </a:rPr>
              <a:t>EBRTP’S Goal</a:t>
            </a:r>
            <a:r>
              <a:rPr lang="en" sz="5300" dirty="0">
                <a:solidFill>
                  <a:schemeClr val="accent1"/>
                </a:solidFill>
              </a:rPr>
              <a:t> </a:t>
            </a:r>
            <a:endParaRPr sz="5300" dirty="0">
              <a:solidFill>
                <a:schemeClr val="lt1"/>
              </a:solidFill>
            </a:endParaRPr>
          </a:p>
        </p:txBody>
      </p:sp>
      <p:sp>
        <p:nvSpPr>
          <p:cNvPr id="135" name="Google Shape;135;p19"/>
          <p:cNvSpPr txBox="1">
            <a:spLocks noGrp="1"/>
          </p:cNvSpPr>
          <p:nvPr>
            <p:ph type="subTitle" idx="4294967295"/>
          </p:nvPr>
        </p:nvSpPr>
        <p:spPr>
          <a:xfrm>
            <a:off x="327000" y="1833875"/>
            <a:ext cx="3432600" cy="2418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a:solidFill>
                  <a:srgbClr val="FFFFFF"/>
                </a:solidFill>
              </a:rPr>
              <a:t>Provide low-income individuals in the East Bay experiencing barriers to employment—</a:t>
            </a:r>
            <a:endParaRPr sz="1600">
              <a:solidFill>
                <a:srgbClr val="FFFFFF"/>
              </a:solidFill>
            </a:endParaRPr>
          </a:p>
          <a:p>
            <a:pPr marL="0" lvl="0" indent="0" algn="l" rtl="0">
              <a:spcBef>
                <a:spcPts val="600"/>
              </a:spcBef>
              <a:spcAft>
                <a:spcPts val="0"/>
              </a:spcAft>
              <a:buNone/>
            </a:pPr>
            <a:r>
              <a:rPr lang="en" sz="1600" b="1">
                <a:solidFill>
                  <a:srgbClr val="FFFFFF"/>
                </a:solidFill>
              </a:rPr>
              <a:t>particularly women, people of color, and those who have been impacted by the justice system</a:t>
            </a:r>
            <a:r>
              <a:rPr lang="en" sz="1600">
                <a:solidFill>
                  <a:srgbClr val="FFFFFF"/>
                </a:solidFill>
              </a:rPr>
              <a:t>—</a:t>
            </a:r>
            <a:endParaRPr sz="1600">
              <a:solidFill>
                <a:srgbClr val="FFFFFF"/>
              </a:solidFill>
            </a:endParaRPr>
          </a:p>
          <a:p>
            <a:pPr marL="0" lvl="0" indent="0" algn="l" rtl="0">
              <a:spcBef>
                <a:spcPts val="600"/>
              </a:spcBef>
              <a:spcAft>
                <a:spcPts val="0"/>
              </a:spcAft>
              <a:buNone/>
            </a:pPr>
            <a:r>
              <a:rPr lang="en" sz="1600">
                <a:solidFill>
                  <a:srgbClr val="FFFFFF"/>
                </a:solidFill>
              </a:rPr>
              <a:t>with a pathway out of poverty and into economic self-sufficiency.</a:t>
            </a:r>
            <a:endParaRPr>
              <a:solidFill>
                <a:srgbClr val="FFFFFF"/>
              </a:solidFill>
            </a:endParaRPr>
          </a:p>
        </p:txBody>
      </p:sp>
      <p:sp>
        <p:nvSpPr>
          <p:cNvPr id="136" name="Google Shape;136;p19"/>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137" name="Google Shape;137;p19"/>
          <p:cNvSpPr txBox="1">
            <a:spLocks noGrp="1"/>
          </p:cNvSpPr>
          <p:nvPr>
            <p:ph type="title" idx="4294967295"/>
          </p:nvPr>
        </p:nvSpPr>
        <p:spPr>
          <a:xfrm>
            <a:off x="3931375" y="308331"/>
            <a:ext cx="5212500" cy="142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000" dirty="0">
                <a:solidFill>
                  <a:schemeClr val="lt1"/>
                </a:solidFill>
              </a:rPr>
              <a:t>Our</a:t>
            </a:r>
            <a:r>
              <a:rPr lang="en" sz="5000" dirty="0">
                <a:solidFill>
                  <a:schemeClr val="accent1"/>
                </a:solidFill>
              </a:rPr>
              <a:t> REGIONAL </a:t>
            </a:r>
            <a:r>
              <a:rPr lang="en" sz="5000" dirty="0">
                <a:solidFill>
                  <a:schemeClr val="lt1"/>
                </a:solidFill>
              </a:rPr>
              <a:t>Strategies</a:t>
            </a:r>
            <a:r>
              <a:rPr lang="en" sz="5000" dirty="0">
                <a:solidFill>
                  <a:srgbClr val="000000"/>
                </a:solidFill>
              </a:rPr>
              <a:t> </a:t>
            </a:r>
            <a:endParaRPr sz="3800" dirty="0"/>
          </a:p>
        </p:txBody>
      </p:sp>
      <p:sp>
        <p:nvSpPr>
          <p:cNvPr id="138" name="Google Shape;138;p19"/>
          <p:cNvSpPr txBox="1"/>
          <p:nvPr/>
        </p:nvSpPr>
        <p:spPr>
          <a:xfrm>
            <a:off x="4549625" y="1897925"/>
            <a:ext cx="4029900" cy="22905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lt1"/>
              </a:buClr>
              <a:buSzPts val="1600"/>
              <a:buFont typeface="Raleway"/>
              <a:buChar char="-"/>
            </a:pPr>
            <a:r>
              <a:rPr lang="en" sz="1600">
                <a:solidFill>
                  <a:schemeClr val="lt1"/>
                </a:solidFill>
                <a:latin typeface="Raleway"/>
                <a:ea typeface="Raleway"/>
                <a:cs typeface="Raleway"/>
                <a:sym typeface="Raleway"/>
              </a:rPr>
              <a:t>Strengthen Training Programs and Program Outreach</a:t>
            </a:r>
            <a:endParaRPr sz="1600">
              <a:solidFill>
                <a:schemeClr val="lt1"/>
              </a:solidFill>
              <a:latin typeface="Raleway"/>
              <a:ea typeface="Raleway"/>
              <a:cs typeface="Raleway"/>
              <a:sym typeface="Raleway"/>
            </a:endParaRPr>
          </a:p>
          <a:p>
            <a:pPr marL="457200" lvl="0" indent="-330200" algn="l" rtl="0">
              <a:spcBef>
                <a:spcPts val="0"/>
              </a:spcBef>
              <a:spcAft>
                <a:spcPts val="0"/>
              </a:spcAft>
              <a:buClr>
                <a:schemeClr val="lt1"/>
              </a:buClr>
              <a:buSzPts val="1600"/>
              <a:buFont typeface="Raleway"/>
              <a:buChar char="-"/>
            </a:pPr>
            <a:r>
              <a:rPr lang="en" sz="1600">
                <a:solidFill>
                  <a:schemeClr val="lt1"/>
                </a:solidFill>
                <a:latin typeface="Raleway"/>
                <a:ea typeface="Raleway"/>
                <a:cs typeface="Raleway"/>
                <a:sym typeface="Raleway"/>
              </a:rPr>
              <a:t>Overcome Barriers to Employment</a:t>
            </a:r>
            <a:endParaRPr sz="1600">
              <a:solidFill>
                <a:schemeClr val="lt1"/>
              </a:solidFill>
              <a:latin typeface="Raleway"/>
              <a:ea typeface="Raleway"/>
              <a:cs typeface="Raleway"/>
              <a:sym typeface="Raleway"/>
            </a:endParaRPr>
          </a:p>
          <a:p>
            <a:pPr marL="457200" lvl="0" indent="-330200" algn="l" rtl="0">
              <a:spcBef>
                <a:spcPts val="0"/>
              </a:spcBef>
              <a:spcAft>
                <a:spcPts val="0"/>
              </a:spcAft>
              <a:buClr>
                <a:schemeClr val="lt1"/>
              </a:buClr>
              <a:buSzPts val="1600"/>
              <a:buFont typeface="Raleway"/>
              <a:buChar char="-"/>
            </a:pPr>
            <a:r>
              <a:rPr lang="en" sz="1600">
                <a:solidFill>
                  <a:schemeClr val="lt1"/>
                </a:solidFill>
                <a:latin typeface="Raleway"/>
                <a:ea typeface="Raleway"/>
                <a:cs typeface="Raleway"/>
                <a:sym typeface="Raleway"/>
              </a:rPr>
              <a:t>Make Policy Work for Local Communities</a:t>
            </a:r>
            <a:endParaRPr sz="1600">
              <a:solidFill>
                <a:schemeClr val="lt1"/>
              </a:solidFill>
              <a:latin typeface="Raleway"/>
              <a:ea typeface="Raleway"/>
              <a:cs typeface="Raleway"/>
              <a:sym typeface="Raleway"/>
            </a:endParaRPr>
          </a:p>
          <a:p>
            <a:pPr marL="457200" lvl="0" indent="-330200" algn="l" rtl="0">
              <a:spcBef>
                <a:spcPts val="0"/>
              </a:spcBef>
              <a:spcAft>
                <a:spcPts val="0"/>
              </a:spcAft>
              <a:buClr>
                <a:schemeClr val="lt1"/>
              </a:buClr>
              <a:buSzPts val="1600"/>
              <a:buFont typeface="Raleway"/>
              <a:buChar char="-"/>
            </a:pPr>
            <a:r>
              <a:rPr lang="en" sz="1600">
                <a:solidFill>
                  <a:schemeClr val="lt1"/>
                </a:solidFill>
                <a:latin typeface="Raleway"/>
                <a:ea typeface="Raleway"/>
                <a:cs typeface="Raleway"/>
                <a:sym typeface="Raleway"/>
              </a:rPr>
              <a:t>Focus on Women, Underrepresented Minorities, and the Formerly Incarcerated</a:t>
            </a:r>
            <a:endParaRPr sz="1200">
              <a:solidFill>
                <a:schemeClr val="lt1"/>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Regional Partners -  </a:t>
            </a:r>
            <a:r>
              <a:rPr lang="en">
                <a:solidFill>
                  <a:schemeClr val="accent1"/>
                </a:solidFill>
              </a:rPr>
              <a:t>EBRTP</a:t>
            </a:r>
            <a:endParaRPr>
              <a:solidFill>
                <a:schemeClr val="accent1"/>
              </a:solidFill>
            </a:endParaRPr>
          </a:p>
        </p:txBody>
      </p:sp>
      <p:sp>
        <p:nvSpPr>
          <p:cNvPr id="144" name="Google Shape;144;p20"/>
          <p:cNvSpPr txBox="1">
            <a:spLocks noGrp="1"/>
          </p:cNvSpPr>
          <p:nvPr>
            <p:ph type="body" idx="1"/>
          </p:nvPr>
        </p:nvSpPr>
        <p:spPr>
          <a:xfrm>
            <a:off x="913175" y="1678910"/>
            <a:ext cx="2224200" cy="10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100" b="1"/>
              <a:t>Rising Sun</a:t>
            </a:r>
            <a:endParaRPr sz="1100" b="1"/>
          </a:p>
          <a:p>
            <a:pPr marL="0" lvl="0" indent="0" algn="l" rtl="0">
              <a:spcBef>
                <a:spcPts val="600"/>
              </a:spcBef>
              <a:spcAft>
                <a:spcPts val="0"/>
              </a:spcAft>
              <a:buNone/>
            </a:pPr>
            <a:endParaRPr sz="1100"/>
          </a:p>
        </p:txBody>
      </p:sp>
      <p:sp>
        <p:nvSpPr>
          <p:cNvPr id="145" name="Google Shape;145;p20"/>
          <p:cNvSpPr txBox="1">
            <a:spLocks noGrp="1"/>
          </p:cNvSpPr>
          <p:nvPr>
            <p:ph type="body" idx="2"/>
          </p:nvPr>
        </p:nvSpPr>
        <p:spPr>
          <a:xfrm>
            <a:off x="3427838" y="1678910"/>
            <a:ext cx="2224200" cy="10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100" b="1"/>
              <a:t>RichmondBUILD</a:t>
            </a:r>
            <a:endParaRPr sz="1100" b="1"/>
          </a:p>
          <a:p>
            <a:pPr marL="0" lvl="0" indent="0" algn="l" rtl="0">
              <a:spcBef>
                <a:spcPts val="600"/>
              </a:spcBef>
              <a:spcAft>
                <a:spcPts val="0"/>
              </a:spcAft>
              <a:buNone/>
            </a:pPr>
            <a:endParaRPr sz="1100"/>
          </a:p>
        </p:txBody>
      </p:sp>
      <p:sp>
        <p:nvSpPr>
          <p:cNvPr id="146" name="Google Shape;146;p20"/>
          <p:cNvSpPr txBox="1">
            <a:spLocks noGrp="1"/>
          </p:cNvSpPr>
          <p:nvPr>
            <p:ph type="body" idx="3"/>
          </p:nvPr>
        </p:nvSpPr>
        <p:spPr>
          <a:xfrm>
            <a:off x="5942500" y="1678910"/>
            <a:ext cx="2224200" cy="10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100" b="1"/>
              <a:t>Cypress Mandela</a:t>
            </a:r>
            <a:endParaRPr sz="1100" b="1"/>
          </a:p>
          <a:p>
            <a:pPr marL="0" lvl="0" indent="0" algn="l" rtl="0">
              <a:spcBef>
                <a:spcPts val="600"/>
              </a:spcBef>
              <a:spcAft>
                <a:spcPts val="0"/>
              </a:spcAft>
              <a:buNone/>
            </a:pPr>
            <a:endParaRPr sz="1100"/>
          </a:p>
          <a:p>
            <a:pPr marL="0" lvl="0" indent="0" algn="l" rtl="0">
              <a:spcBef>
                <a:spcPts val="600"/>
              </a:spcBef>
              <a:spcAft>
                <a:spcPts val="0"/>
              </a:spcAft>
              <a:buNone/>
            </a:pPr>
            <a:endParaRPr sz="1100"/>
          </a:p>
        </p:txBody>
      </p:sp>
      <p:sp>
        <p:nvSpPr>
          <p:cNvPr id="147" name="Google Shape;147;p20"/>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148" name="Google Shape;148;p20"/>
          <p:cNvSpPr txBox="1">
            <a:spLocks noGrp="1"/>
          </p:cNvSpPr>
          <p:nvPr>
            <p:ph type="body" idx="1"/>
          </p:nvPr>
        </p:nvSpPr>
        <p:spPr>
          <a:xfrm>
            <a:off x="913175" y="3108790"/>
            <a:ext cx="2224200" cy="10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100" b="1"/>
              <a:t>Future Build</a:t>
            </a:r>
            <a:endParaRPr sz="1100" b="1"/>
          </a:p>
          <a:p>
            <a:pPr marL="0" lvl="0" indent="0" algn="l" rtl="0">
              <a:spcBef>
                <a:spcPts val="600"/>
              </a:spcBef>
              <a:spcAft>
                <a:spcPts val="0"/>
              </a:spcAft>
              <a:buNone/>
            </a:pPr>
            <a:endParaRPr sz="1100"/>
          </a:p>
        </p:txBody>
      </p:sp>
      <p:sp>
        <p:nvSpPr>
          <p:cNvPr id="149" name="Google Shape;149;p20"/>
          <p:cNvSpPr txBox="1">
            <a:spLocks noGrp="1"/>
          </p:cNvSpPr>
          <p:nvPr>
            <p:ph type="body" idx="2"/>
          </p:nvPr>
        </p:nvSpPr>
        <p:spPr>
          <a:xfrm>
            <a:off x="3427838" y="3162582"/>
            <a:ext cx="2224200" cy="10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100" b="1" dirty="0"/>
              <a:t>Tradeswomen, Inc.</a:t>
            </a:r>
            <a:endParaRPr sz="1100" b="1" dirty="0"/>
          </a:p>
          <a:p>
            <a:pPr marL="0" lvl="0" indent="0" algn="l" rtl="0">
              <a:spcBef>
                <a:spcPts val="600"/>
              </a:spcBef>
              <a:spcAft>
                <a:spcPts val="0"/>
              </a:spcAft>
              <a:buNone/>
            </a:pPr>
            <a:endParaRPr sz="1100" b="1" dirty="0"/>
          </a:p>
          <a:p>
            <a:pPr marL="0" lvl="0" indent="0" algn="l" rtl="0">
              <a:spcBef>
                <a:spcPts val="600"/>
              </a:spcBef>
              <a:spcAft>
                <a:spcPts val="0"/>
              </a:spcAft>
              <a:buNone/>
            </a:pPr>
            <a:endParaRPr sz="1100" dirty="0"/>
          </a:p>
        </p:txBody>
      </p:sp>
      <p:sp>
        <p:nvSpPr>
          <p:cNvPr id="150" name="Google Shape;150;p20"/>
          <p:cNvSpPr txBox="1">
            <a:spLocks noGrp="1"/>
          </p:cNvSpPr>
          <p:nvPr>
            <p:ph type="body" idx="3"/>
          </p:nvPr>
        </p:nvSpPr>
        <p:spPr>
          <a:xfrm>
            <a:off x="5942500" y="3108790"/>
            <a:ext cx="2224200" cy="10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100" b="1"/>
              <a:t>Center for Employment Opportunities</a:t>
            </a:r>
            <a:endParaRPr sz="1100" b="1"/>
          </a:p>
          <a:p>
            <a:pPr marL="0" lvl="0" indent="0" algn="l" rtl="0">
              <a:spcBef>
                <a:spcPts val="600"/>
              </a:spcBef>
              <a:spcAft>
                <a:spcPts val="0"/>
              </a:spcAft>
              <a:buNone/>
            </a:pPr>
            <a:endParaRPr sz="1100"/>
          </a:p>
          <a:p>
            <a:pPr marL="0" lvl="0" indent="0" algn="l" rtl="0">
              <a:spcBef>
                <a:spcPts val="600"/>
              </a:spcBef>
              <a:spcAft>
                <a:spcPts val="0"/>
              </a:spcAft>
              <a:buNone/>
            </a:pPr>
            <a:endParaRPr sz="1100"/>
          </a:p>
        </p:txBody>
      </p:sp>
      <p:pic>
        <p:nvPicPr>
          <p:cNvPr id="151" name="Google Shape;151;p20"/>
          <p:cNvPicPr preferRelativeResize="0"/>
          <p:nvPr/>
        </p:nvPicPr>
        <p:blipFill>
          <a:blip r:embed="rId4">
            <a:alphaModFix/>
          </a:blip>
          <a:stretch>
            <a:fillRect/>
          </a:stretch>
        </p:blipFill>
        <p:spPr>
          <a:xfrm>
            <a:off x="6418750" y="1945336"/>
            <a:ext cx="1271700" cy="950584"/>
          </a:xfrm>
          <a:prstGeom prst="rect">
            <a:avLst/>
          </a:prstGeom>
          <a:noFill/>
          <a:ln>
            <a:noFill/>
          </a:ln>
        </p:spPr>
      </p:pic>
      <p:pic>
        <p:nvPicPr>
          <p:cNvPr id="152" name="Google Shape;152;p20"/>
          <p:cNvPicPr preferRelativeResize="0"/>
          <p:nvPr/>
        </p:nvPicPr>
        <p:blipFill>
          <a:blip r:embed="rId5">
            <a:alphaModFix/>
          </a:blip>
          <a:stretch>
            <a:fillRect/>
          </a:stretch>
        </p:blipFill>
        <p:spPr>
          <a:xfrm>
            <a:off x="3891313" y="2077535"/>
            <a:ext cx="1361375" cy="686175"/>
          </a:xfrm>
          <a:prstGeom prst="rect">
            <a:avLst/>
          </a:prstGeom>
          <a:noFill/>
          <a:ln>
            <a:noFill/>
          </a:ln>
        </p:spPr>
      </p:pic>
      <p:grpSp>
        <p:nvGrpSpPr>
          <p:cNvPr id="153" name="Google Shape;153;p20"/>
          <p:cNvGrpSpPr/>
          <p:nvPr/>
        </p:nvGrpSpPr>
        <p:grpSpPr>
          <a:xfrm>
            <a:off x="1053438" y="2205373"/>
            <a:ext cx="1978800" cy="430500"/>
            <a:chOff x="1158488" y="3566675"/>
            <a:chExt cx="1978800" cy="430500"/>
          </a:xfrm>
        </p:grpSpPr>
        <p:sp>
          <p:nvSpPr>
            <p:cNvPr id="154" name="Google Shape;154;p20"/>
            <p:cNvSpPr/>
            <p:nvPr/>
          </p:nvSpPr>
          <p:spPr>
            <a:xfrm>
              <a:off x="1158488" y="3566675"/>
              <a:ext cx="1978800" cy="43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 name="Google Shape;155;p20"/>
            <p:cNvPicPr preferRelativeResize="0"/>
            <p:nvPr/>
          </p:nvPicPr>
          <p:blipFill>
            <a:blip r:embed="rId6">
              <a:alphaModFix/>
            </a:blip>
            <a:stretch>
              <a:fillRect/>
            </a:stretch>
          </p:blipFill>
          <p:spPr>
            <a:xfrm>
              <a:off x="1158525" y="3566675"/>
              <a:ext cx="1978701" cy="430339"/>
            </a:xfrm>
            <a:prstGeom prst="rect">
              <a:avLst/>
            </a:prstGeom>
            <a:noFill/>
            <a:ln>
              <a:noFill/>
            </a:ln>
          </p:spPr>
        </p:pic>
      </p:grpSp>
      <p:grpSp>
        <p:nvGrpSpPr>
          <p:cNvPr id="156" name="Google Shape;156;p20"/>
          <p:cNvGrpSpPr/>
          <p:nvPr/>
        </p:nvGrpSpPr>
        <p:grpSpPr>
          <a:xfrm>
            <a:off x="1389413" y="3433315"/>
            <a:ext cx="1271700" cy="965700"/>
            <a:chOff x="6283800" y="1088475"/>
            <a:chExt cx="1271700" cy="965700"/>
          </a:xfrm>
        </p:grpSpPr>
        <p:sp>
          <p:nvSpPr>
            <p:cNvPr id="157" name="Google Shape;157;p20"/>
            <p:cNvSpPr/>
            <p:nvPr/>
          </p:nvSpPr>
          <p:spPr>
            <a:xfrm>
              <a:off x="6283800" y="1088475"/>
              <a:ext cx="1271700" cy="96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158;p20"/>
            <p:cNvPicPr preferRelativeResize="0"/>
            <p:nvPr/>
          </p:nvPicPr>
          <p:blipFill>
            <a:blip r:embed="rId7">
              <a:alphaModFix/>
            </a:blip>
            <a:stretch>
              <a:fillRect/>
            </a:stretch>
          </p:blipFill>
          <p:spPr>
            <a:xfrm>
              <a:off x="6323925" y="1131306"/>
              <a:ext cx="1191452" cy="880050"/>
            </a:xfrm>
            <a:prstGeom prst="rect">
              <a:avLst/>
            </a:prstGeom>
            <a:noFill/>
            <a:ln>
              <a:noFill/>
            </a:ln>
          </p:spPr>
        </p:pic>
      </p:grpSp>
      <p:pic>
        <p:nvPicPr>
          <p:cNvPr id="159" name="Google Shape;159;p20"/>
          <p:cNvPicPr preferRelativeResize="0"/>
          <p:nvPr/>
        </p:nvPicPr>
        <p:blipFill>
          <a:blip r:embed="rId8">
            <a:alphaModFix/>
          </a:blip>
          <a:stretch>
            <a:fillRect/>
          </a:stretch>
        </p:blipFill>
        <p:spPr>
          <a:xfrm>
            <a:off x="3427835" y="3675646"/>
            <a:ext cx="2224200" cy="400357"/>
          </a:xfrm>
          <a:prstGeom prst="rect">
            <a:avLst/>
          </a:prstGeom>
          <a:noFill/>
          <a:ln>
            <a:noFill/>
          </a:ln>
        </p:spPr>
      </p:pic>
      <p:pic>
        <p:nvPicPr>
          <p:cNvPr id="160" name="Google Shape;160;p20"/>
          <p:cNvPicPr preferRelativeResize="0"/>
          <p:nvPr/>
        </p:nvPicPr>
        <p:blipFill>
          <a:blip r:embed="rId9">
            <a:alphaModFix/>
          </a:blip>
          <a:stretch>
            <a:fillRect/>
          </a:stretch>
        </p:blipFill>
        <p:spPr>
          <a:xfrm>
            <a:off x="6164863" y="3541588"/>
            <a:ext cx="1779475" cy="749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Regional Partners -  </a:t>
            </a:r>
            <a:r>
              <a:rPr lang="en">
                <a:solidFill>
                  <a:schemeClr val="accent1"/>
                </a:solidFill>
              </a:rPr>
              <a:t>EBRTP</a:t>
            </a:r>
            <a:endParaRPr>
              <a:solidFill>
                <a:schemeClr val="accent1"/>
              </a:solidFill>
            </a:endParaRPr>
          </a:p>
        </p:txBody>
      </p:sp>
      <p:sp>
        <p:nvSpPr>
          <p:cNvPr id="166" name="Google Shape;166;p21"/>
          <p:cNvSpPr txBox="1">
            <a:spLocks noGrp="1"/>
          </p:cNvSpPr>
          <p:nvPr>
            <p:ph type="body" idx="1"/>
          </p:nvPr>
        </p:nvSpPr>
        <p:spPr>
          <a:xfrm>
            <a:off x="913175" y="1746150"/>
            <a:ext cx="2224200" cy="10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100" b="1" dirty="0"/>
              <a:t>Alameda Building Trades Council</a:t>
            </a:r>
            <a:endParaRPr sz="1100" b="1" dirty="0"/>
          </a:p>
          <a:p>
            <a:pPr marL="0" lvl="0" indent="0" algn="l" rtl="0">
              <a:spcBef>
                <a:spcPts val="600"/>
              </a:spcBef>
              <a:spcAft>
                <a:spcPts val="0"/>
              </a:spcAft>
              <a:buNone/>
            </a:pPr>
            <a:endParaRPr sz="1100" dirty="0"/>
          </a:p>
        </p:txBody>
      </p:sp>
      <p:sp>
        <p:nvSpPr>
          <p:cNvPr id="167" name="Google Shape;167;p21"/>
          <p:cNvSpPr txBox="1">
            <a:spLocks noGrp="1"/>
          </p:cNvSpPr>
          <p:nvPr>
            <p:ph type="body" idx="2"/>
          </p:nvPr>
        </p:nvSpPr>
        <p:spPr>
          <a:xfrm>
            <a:off x="3427838" y="1658738"/>
            <a:ext cx="2224200" cy="10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100" b="1"/>
              <a:t>Contra Costa Building Trades Council</a:t>
            </a:r>
            <a:endParaRPr sz="1100" b="1"/>
          </a:p>
          <a:p>
            <a:pPr marL="0" lvl="0" indent="0" algn="l" rtl="0">
              <a:spcBef>
                <a:spcPts val="600"/>
              </a:spcBef>
              <a:spcAft>
                <a:spcPts val="0"/>
              </a:spcAft>
              <a:buNone/>
            </a:pPr>
            <a:endParaRPr sz="1100"/>
          </a:p>
        </p:txBody>
      </p:sp>
      <p:sp>
        <p:nvSpPr>
          <p:cNvPr id="168" name="Google Shape;168;p21"/>
          <p:cNvSpPr txBox="1">
            <a:spLocks noGrp="1"/>
          </p:cNvSpPr>
          <p:nvPr>
            <p:ph type="body" idx="3"/>
          </p:nvPr>
        </p:nvSpPr>
        <p:spPr>
          <a:xfrm>
            <a:off x="5942500" y="875946"/>
            <a:ext cx="2224200" cy="10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100" b="1" dirty="0"/>
              <a:t>East Bay Regional Planning Unit (Alameda, Contra Costa, Oakland, and Richmond Workforce Development Boards)</a:t>
            </a:r>
            <a:endParaRPr sz="1100" b="1" dirty="0"/>
          </a:p>
          <a:p>
            <a:pPr marL="0" lvl="0" indent="0" algn="l" rtl="0">
              <a:spcBef>
                <a:spcPts val="600"/>
              </a:spcBef>
              <a:spcAft>
                <a:spcPts val="0"/>
              </a:spcAft>
              <a:buNone/>
            </a:pPr>
            <a:endParaRPr sz="1100" b="1" dirty="0"/>
          </a:p>
          <a:p>
            <a:pPr marL="0" lvl="0" indent="0" algn="l" rtl="0">
              <a:spcBef>
                <a:spcPts val="600"/>
              </a:spcBef>
              <a:spcAft>
                <a:spcPts val="0"/>
              </a:spcAft>
              <a:buNone/>
            </a:pPr>
            <a:endParaRPr sz="1100" dirty="0"/>
          </a:p>
        </p:txBody>
      </p:sp>
      <p:sp>
        <p:nvSpPr>
          <p:cNvPr id="169" name="Google Shape;169;p21"/>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170" name="Google Shape;170;p21"/>
          <p:cNvSpPr txBox="1">
            <a:spLocks noGrp="1"/>
          </p:cNvSpPr>
          <p:nvPr>
            <p:ph type="body" idx="1"/>
          </p:nvPr>
        </p:nvSpPr>
        <p:spPr>
          <a:xfrm>
            <a:off x="913175" y="3041550"/>
            <a:ext cx="2224200" cy="10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100" b="1" dirty="0"/>
              <a:t>Bay Area Apprenticeship Coordinators Association (BAACA)</a:t>
            </a:r>
            <a:endParaRPr sz="1100" b="1" dirty="0"/>
          </a:p>
          <a:p>
            <a:pPr marL="0" lvl="0" indent="0" algn="l" rtl="0">
              <a:spcBef>
                <a:spcPts val="600"/>
              </a:spcBef>
              <a:spcAft>
                <a:spcPts val="0"/>
              </a:spcAft>
              <a:buNone/>
            </a:pPr>
            <a:r>
              <a:rPr lang="en" sz="1100" dirty="0"/>
              <a:t>.</a:t>
            </a:r>
            <a:endParaRPr sz="1100" dirty="0"/>
          </a:p>
        </p:txBody>
      </p:sp>
      <p:sp>
        <p:nvSpPr>
          <p:cNvPr id="171" name="Google Shape;171;p21"/>
          <p:cNvSpPr txBox="1">
            <a:spLocks noGrp="1"/>
          </p:cNvSpPr>
          <p:nvPr>
            <p:ph type="body" idx="2"/>
          </p:nvPr>
        </p:nvSpPr>
        <p:spPr>
          <a:xfrm>
            <a:off x="3427838" y="3196202"/>
            <a:ext cx="2224200" cy="10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100" b="1" dirty="0"/>
              <a:t>Oakland Adult and Career &amp; Education (OACE)</a:t>
            </a:r>
            <a:endParaRPr sz="1100" b="1" dirty="0"/>
          </a:p>
          <a:p>
            <a:pPr marL="0" lvl="0" indent="0" algn="l" rtl="0">
              <a:spcBef>
                <a:spcPts val="600"/>
              </a:spcBef>
              <a:spcAft>
                <a:spcPts val="0"/>
              </a:spcAft>
              <a:buNone/>
            </a:pPr>
            <a:endParaRPr sz="1100" dirty="0"/>
          </a:p>
        </p:txBody>
      </p:sp>
      <p:sp>
        <p:nvSpPr>
          <p:cNvPr id="172" name="Google Shape;172;p21"/>
          <p:cNvSpPr txBox="1">
            <a:spLocks noGrp="1"/>
          </p:cNvSpPr>
          <p:nvPr>
            <p:ph type="body" idx="3"/>
          </p:nvPr>
        </p:nvSpPr>
        <p:spPr>
          <a:xfrm>
            <a:off x="5942500" y="3182754"/>
            <a:ext cx="2224200" cy="10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100" b="1" dirty="0"/>
              <a:t>Contra Costa Community College District (4CD)</a:t>
            </a:r>
            <a:endParaRPr sz="1100" b="1" dirty="0"/>
          </a:p>
          <a:p>
            <a:pPr marL="0" lvl="0" indent="0" algn="l" rtl="0">
              <a:spcBef>
                <a:spcPts val="600"/>
              </a:spcBef>
              <a:spcAft>
                <a:spcPts val="0"/>
              </a:spcAft>
              <a:buNone/>
            </a:pPr>
            <a:endParaRPr sz="1100" dirty="0"/>
          </a:p>
          <a:p>
            <a:pPr marL="0" lvl="0" indent="0" algn="l" rtl="0">
              <a:spcBef>
                <a:spcPts val="600"/>
              </a:spcBef>
              <a:spcAft>
                <a:spcPts val="0"/>
              </a:spcAft>
              <a:buNone/>
            </a:pPr>
            <a:endParaRPr sz="1100" dirty="0"/>
          </a:p>
        </p:txBody>
      </p:sp>
      <p:pic>
        <p:nvPicPr>
          <p:cNvPr id="173" name="Google Shape;173;p21"/>
          <p:cNvPicPr preferRelativeResize="0"/>
          <p:nvPr/>
        </p:nvPicPr>
        <p:blipFill>
          <a:blip r:embed="rId4">
            <a:alphaModFix/>
          </a:blip>
          <a:stretch>
            <a:fillRect/>
          </a:stretch>
        </p:blipFill>
        <p:spPr>
          <a:xfrm>
            <a:off x="1613300" y="2182453"/>
            <a:ext cx="859100" cy="859100"/>
          </a:xfrm>
          <a:prstGeom prst="rect">
            <a:avLst/>
          </a:prstGeom>
          <a:noFill/>
          <a:ln>
            <a:noFill/>
          </a:ln>
        </p:spPr>
      </p:pic>
      <p:pic>
        <p:nvPicPr>
          <p:cNvPr id="174" name="Google Shape;174;p21"/>
          <p:cNvPicPr preferRelativeResize="0"/>
          <p:nvPr/>
        </p:nvPicPr>
        <p:blipFill>
          <a:blip r:embed="rId5">
            <a:alphaModFix/>
          </a:blip>
          <a:stretch>
            <a:fillRect/>
          </a:stretch>
        </p:blipFill>
        <p:spPr>
          <a:xfrm>
            <a:off x="3533875" y="2095038"/>
            <a:ext cx="2076276" cy="778597"/>
          </a:xfrm>
          <a:prstGeom prst="rect">
            <a:avLst/>
          </a:prstGeom>
          <a:noFill/>
          <a:ln>
            <a:noFill/>
          </a:ln>
          <a:effectLst>
            <a:outerShdw blurRad="57150" dist="19050" dir="5400000" algn="bl" rotWithShape="0">
              <a:srgbClr val="000000">
                <a:alpha val="50000"/>
              </a:srgbClr>
            </a:outerShdw>
          </a:effectLst>
        </p:spPr>
      </p:pic>
      <p:pic>
        <p:nvPicPr>
          <p:cNvPr id="175" name="Google Shape;175;p21"/>
          <p:cNvPicPr preferRelativeResize="0"/>
          <p:nvPr/>
        </p:nvPicPr>
        <p:blipFill>
          <a:blip r:embed="rId6">
            <a:alphaModFix/>
          </a:blip>
          <a:stretch>
            <a:fillRect/>
          </a:stretch>
        </p:blipFill>
        <p:spPr>
          <a:xfrm>
            <a:off x="4024313" y="3717043"/>
            <a:ext cx="1095375" cy="676275"/>
          </a:xfrm>
          <a:prstGeom prst="rect">
            <a:avLst/>
          </a:prstGeom>
          <a:noFill/>
          <a:ln>
            <a:noFill/>
          </a:ln>
        </p:spPr>
      </p:pic>
      <p:pic>
        <p:nvPicPr>
          <p:cNvPr id="176" name="Google Shape;176;p21"/>
          <p:cNvPicPr preferRelativeResize="0"/>
          <p:nvPr/>
        </p:nvPicPr>
        <p:blipFill rotWithShape="1">
          <a:blip r:embed="rId7">
            <a:alphaModFix/>
          </a:blip>
          <a:srcRect r="65822"/>
          <a:stretch/>
        </p:blipFill>
        <p:spPr>
          <a:xfrm>
            <a:off x="6566288" y="3688468"/>
            <a:ext cx="976625" cy="733425"/>
          </a:xfrm>
          <a:prstGeom prst="rect">
            <a:avLst/>
          </a:prstGeom>
          <a:noFill/>
          <a:ln>
            <a:noFill/>
          </a:ln>
        </p:spPr>
      </p:pic>
      <p:pic>
        <p:nvPicPr>
          <p:cNvPr id="3" name="Picture 2" descr="Logo, company name&#10;&#10;Description automatically generated">
            <a:extLst>
              <a:ext uri="{FF2B5EF4-FFF2-40B4-BE49-F238E27FC236}">
                <a16:creationId xmlns:a16="http://schemas.microsoft.com/office/drawing/2014/main" id="{85B33006-11F4-4CFF-8F15-CEC25FCAA1E6}"/>
              </a:ext>
            </a:extLst>
          </p:cNvPr>
          <p:cNvPicPr>
            <a:picLocks noChangeAspect="1"/>
          </p:cNvPicPr>
          <p:nvPr/>
        </p:nvPicPr>
        <p:blipFill>
          <a:blip r:embed="rId8"/>
          <a:stretch>
            <a:fillRect/>
          </a:stretch>
        </p:blipFill>
        <p:spPr>
          <a:xfrm>
            <a:off x="6469838" y="1733492"/>
            <a:ext cx="1268058" cy="8979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22"/>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182" name="Google Shape;182;p22"/>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Outcomes Overview: </a:t>
            </a:r>
            <a:r>
              <a:rPr lang="en">
                <a:solidFill>
                  <a:schemeClr val="accent1"/>
                </a:solidFill>
              </a:rPr>
              <a:t>Regional</a:t>
            </a:r>
            <a:endParaRPr sz="2000">
              <a:solidFill>
                <a:srgbClr val="FF0000"/>
              </a:solidFill>
            </a:endParaRPr>
          </a:p>
        </p:txBody>
      </p:sp>
      <p:sp>
        <p:nvSpPr>
          <p:cNvPr id="183" name="Google Shape;183;p22"/>
          <p:cNvSpPr txBox="1">
            <a:spLocks noGrp="1"/>
          </p:cNvSpPr>
          <p:nvPr>
            <p:ph type="body" idx="1"/>
          </p:nvPr>
        </p:nvSpPr>
        <p:spPr>
          <a:xfrm>
            <a:off x="913175" y="1746150"/>
            <a:ext cx="3419100" cy="2633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dirty="0"/>
              <a:t>Total Number of Individuals Enrolled in MC3:</a:t>
            </a:r>
            <a:endParaRPr dirty="0"/>
          </a:p>
          <a:p>
            <a:pPr marL="0" lvl="0" indent="0" algn="ctr" rtl="0">
              <a:spcBef>
                <a:spcPts val="600"/>
              </a:spcBef>
              <a:spcAft>
                <a:spcPts val="0"/>
              </a:spcAft>
              <a:buNone/>
            </a:pPr>
            <a:r>
              <a:rPr lang="en" sz="2700" b="1" dirty="0">
                <a:solidFill>
                  <a:schemeClr val="accent5"/>
                </a:solidFill>
              </a:rPr>
              <a:t>500</a:t>
            </a:r>
            <a:endParaRPr sz="2700" b="1" dirty="0">
              <a:solidFill>
                <a:schemeClr val="accent5"/>
              </a:solidFill>
            </a:endParaRPr>
          </a:p>
          <a:p>
            <a:pPr marL="0" lvl="0" indent="0" algn="ctr" rtl="0">
              <a:spcBef>
                <a:spcPts val="600"/>
              </a:spcBef>
              <a:spcAft>
                <a:spcPts val="0"/>
              </a:spcAft>
              <a:buNone/>
            </a:pPr>
            <a:r>
              <a:rPr lang="en" dirty="0"/>
              <a:t>Total Number of MC3 Graduates: </a:t>
            </a:r>
            <a:endParaRPr dirty="0"/>
          </a:p>
          <a:p>
            <a:pPr marL="0" lvl="0" indent="0" algn="ctr" rtl="0">
              <a:spcBef>
                <a:spcPts val="600"/>
              </a:spcBef>
              <a:spcAft>
                <a:spcPts val="0"/>
              </a:spcAft>
              <a:buNone/>
            </a:pPr>
            <a:r>
              <a:rPr lang="en" sz="2700" b="1" dirty="0">
                <a:solidFill>
                  <a:schemeClr val="accent5"/>
                </a:solidFill>
              </a:rPr>
              <a:t>350 (70% rate)</a:t>
            </a:r>
            <a:endParaRPr sz="2700" b="1" dirty="0">
              <a:solidFill>
                <a:schemeClr val="accent5"/>
              </a:solidFill>
            </a:endParaRPr>
          </a:p>
        </p:txBody>
      </p:sp>
      <p:sp>
        <p:nvSpPr>
          <p:cNvPr id="184" name="Google Shape;184;p22"/>
          <p:cNvSpPr txBox="1">
            <a:spLocks noGrp="1"/>
          </p:cNvSpPr>
          <p:nvPr>
            <p:ph type="body" idx="2"/>
          </p:nvPr>
        </p:nvSpPr>
        <p:spPr>
          <a:xfrm>
            <a:off x="4572000" y="1117444"/>
            <a:ext cx="3551449" cy="3262406"/>
          </a:xfrm>
          <a:prstGeom prst="rect">
            <a:avLst/>
          </a:prstGeom>
          <a:solidFill>
            <a:srgbClr val="FF6035">
              <a:alpha val="77650"/>
            </a:srgbClr>
          </a:solidFill>
          <a:ln w="9525"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50000"/>
              </a:lnSpc>
              <a:spcBef>
                <a:spcPts val="600"/>
              </a:spcBef>
              <a:spcAft>
                <a:spcPts val="0"/>
              </a:spcAft>
              <a:buNone/>
            </a:pPr>
            <a:r>
              <a:rPr lang="en" b="1" dirty="0"/>
              <a:t># SERVED</a:t>
            </a:r>
            <a:endParaRPr b="1" dirty="0"/>
          </a:p>
          <a:p>
            <a:pPr marL="0" lvl="0" indent="0" algn="ctr" rtl="0">
              <a:lnSpc>
                <a:spcPct val="150000"/>
              </a:lnSpc>
              <a:spcBef>
                <a:spcPts val="600"/>
              </a:spcBef>
              <a:spcAft>
                <a:spcPts val="0"/>
              </a:spcAft>
              <a:buNone/>
            </a:pPr>
            <a:r>
              <a:rPr lang="en" b="1" dirty="0"/>
              <a:t>Total Youth: 25 (5%)</a:t>
            </a:r>
            <a:endParaRPr b="1" dirty="0"/>
          </a:p>
          <a:p>
            <a:pPr marL="0" lvl="0" indent="0" algn="ctr" rtl="0">
              <a:spcBef>
                <a:spcPts val="0"/>
              </a:spcBef>
              <a:spcAft>
                <a:spcPts val="0"/>
              </a:spcAft>
              <a:buNone/>
            </a:pPr>
            <a:r>
              <a:rPr lang="en" b="1" dirty="0"/>
              <a:t>Total System Impacted: 135 (27%)</a:t>
            </a:r>
            <a:endParaRPr b="1" dirty="0"/>
          </a:p>
          <a:p>
            <a:pPr marL="0" lvl="0" indent="0" algn="ctr" rtl="0">
              <a:lnSpc>
                <a:spcPct val="100000"/>
              </a:lnSpc>
              <a:spcBef>
                <a:spcPts val="600"/>
              </a:spcBef>
              <a:spcAft>
                <a:spcPts val="0"/>
              </a:spcAft>
              <a:buNone/>
            </a:pPr>
            <a:r>
              <a:rPr lang="en" b="1" dirty="0"/>
              <a:t>Total Underserved Racial/Ethnic: 390 (78%)</a:t>
            </a:r>
            <a:endParaRPr b="1" dirty="0"/>
          </a:p>
          <a:p>
            <a:pPr marL="0" lvl="0" indent="0" algn="ctr" rtl="0">
              <a:lnSpc>
                <a:spcPct val="150000"/>
              </a:lnSpc>
              <a:spcBef>
                <a:spcPts val="600"/>
              </a:spcBef>
              <a:spcAft>
                <a:spcPts val="0"/>
              </a:spcAft>
              <a:buNone/>
            </a:pPr>
            <a:r>
              <a:rPr lang="en" b="1" dirty="0"/>
              <a:t>Total Women: 185 (37%)</a:t>
            </a:r>
            <a:endParaRPr b="1" dirty="0"/>
          </a:p>
        </p:txBody>
      </p:sp>
    </p:spTree>
  </p:cSld>
  <p:clrMapOvr>
    <a:masterClrMapping/>
  </p:clrMapOvr>
</p:sld>
</file>

<file path=ppt/theme/theme1.xml><?xml version="1.0" encoding="utf-8"?>
<a:theme xmlns:a="http://schemas.openxmlformats.org/drawingml/2006/main" name="Rutland template">
  <a:themeElements>
    <a:clrScheme name="Custom 347">
      <a:dk1>
        <a:srgbClr val="142236"/>
      </a:dk1>
      <a:lt1>
        <a:srgbClr val="FFFFFF"/>
      </a:lt1>
      <a:dk2>
        <a:srgbClr val="667180"/>
      </a:dk2>
      <a:lt2>
        <a:srgbClr val="E5E8EB"/>
      </a:lt2>
      <a:accent1>
        <a:srgbClr val="FF6035"/>
      </a:accent1>
      <a:accent2>
        <a:srgbClr val="BB1C0B"/>
      </a:accent2>
      <a:accent3>
        <a:srgbClr val="1DC8E6"/>
      </a:accent3>
      <a:accent4>
        <a:srgbClr val="0D7FA3"/>
      </a:accent4>
      <a:accent5>
        <a:srgbClr val="8FC55D"/>
      </a:accent5>
      <a:accent6>
        <a:srgbClr val="4E9934"/>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660</Words>
  <Application>Microsoft Office PowerPoint</Application>
  <PresentationFormat>On-screen Show (16:9)</PresentationFormat>
  <Paragraphs>126</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Raleway</vt:lpstr>
      <vt:lpstr>Arial</vt:lpstr>
      <vt:lpstr>Red Hat Display</vt:lpstr>
      <vt:lpstr>Times New Roman</vt:lpstr>
      <vt:lpstr>Red Hat Display Black</vt:lpstr>
      <vt:lpstr>Lato</vt:lpstr>
      <vt:lpstr>Raleway Thin</vt:lpstr>
      <vt:lpstr>Rutland template</vt:lpstr>
      <vt:lpstr>CONSTRUCTION TRADES     WORKFORCE INITIATIVE   The Nonprofit Partner of The Building Trades-East/North Bay</vt:lpstr>
      <vt:lpstr>Agenda</vt:lpstr>
      <vt:lpstr>Hello!</vt:lpstr>
      <vt:lpstr> MISSION Advance economic &amp; social justice  by strengthening pathways to  union construction trades  Workforce Policies Pre-Apprenticeship Programs Education and connection to Trades</vt:lpstr>
      <vt:lpstr>Role and Scope</vt:lpstr>
      <vt:lpstr>EBRTP’S Goal </vt:lpstr>
      <vt:lpstr>Regional Partners -  EBRTP</vt:lpstr>
      <vt:lpstr>Regional Partners -  EBRTP</vt:lpstr>
      <vt:lpstr>Outcomes Overview: Regional</vt:lpstr>
      <vt:lpstr>San Leandro Unified </vt:lpstr>
      <vt:lpstr>MC3 Pre-Apprenticeship</vt:lpstr>
      <vt:lpstr>PowerPoint Presentation</vt:lpstr>
      <vt:lpstr>Bay Area Apprenticeship Guidebook</vt:lpstr>
      <vt:lpstr>PowerPoint Presentation</vt:lpstr>
      <vt:lpstr>GUIDEBOOK QUICK FACTS </vt:lpstr>
      <vt:lpstr>PowerPoint Presentation</vt:lpstr>
      <vt:lpstr>Small Business Resource</vt:lpstr>
      <vt:lpstr>PowerPoint Presentation</vt:lpstr>
      <vt:lpstr>Unions &amp; PLA Textbook QUICK FACTS </vt:lpstr>
      <vt:lpstr>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TRADES     WORKFORCE INITIATIVE   The Nonprofit Partner of The Building Trades-East/North Bay</dc:title>
  <dc:creator>Haniff, Sheroza, SSA</dc:creator>
  <cp:lastModifiedBy>Garcia, Michele SSA</cp:lastModifiedBy>
  <cp:revision>11</cp:revision>
  <dcterms:modified xsi:type="dcterms:W3CDTF">2021-05-10T14:33:13Z</dcterms:modified>
</cp:coreProperties>
</file>